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4"/>
  </p:notesMasterIdLst>
  <p:sldIdLst>
    <p:sldId id="256" r:id="rId3"/>
    <p:sldId id="257" r:id="rId4"/>
    <p:sldId id="295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62" r:id="rId17"/>
    <p:sldId id="263" r:id="rId18"/>
    <p:sldId id="264" r:id="rId19"/>
    <p:sldId id="265" r:id="rId20"/>
    <p:sldId id="294" r:id="rId21"/>
    <p:sldId id="266" r:id="rId22"/>
    <p:sldId id="268" r:id="rId23"/>
    <p:sldId id="269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A69C6-A4F6-497B-8C2D-D7E1E108C21B}" type="datetimeFigureOut">
              <a:rPr lang="en-US" smtClean="0"/>
              <a:pPr/>
              <a:t>11/30/2011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5A5D0-F8C2-47A4-90E6-4BE4E90AC9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C63D-BE0E-4CB9-A37B-0F3DA67CA3C5}" type="datetime1">
              <a:rPr lang="en-US" smtClean="0"/>
              <a:t>11/30/2011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4FDD-0135-4093-9484-17C43147950B}" type="datetime1">
              <a:rPr lang="en-US" smtClean="0"/>
              <a:t>11/30/2011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3B85-FA08-4444-A824-F915D6BD8578}" type="datetime1">
              <a:rPr lang="en-US" smtClean="0"/>
              <a:t>11/30/2011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A86A5-24AC-4D88-A252-67DAD1F6F6FD}" type="datetime1">
              <a:rPr lang="en-US" smtClean="0"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8AFB4-78F6-4B62-A5EB-362AB3BDD8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F416B-F9CB-459F-94CC-4C0B02F56678}" type="datetime1">
              <a:rPr lang="en-US" smtClean="0"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8AFB4-78F6-4B62-A5EB-362AB3BDD8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E641-C110-4476-AE15-EB2668592B9B}" type="datetime1">
              <a:rPr lang="en-US" smtClean="0"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8AFB4-78F6-4B62-A5EB-362AB3BDD8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6ACE6-E3EF-405B-B319-668EBF4DF2C8}" type="datetime1">
              <a:rPr lang="en-US" smtClean="0"/>
              <a:t>11/30/2011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8AFB4-78F6-4B62-A5EB-362AB3BDD8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62B6-4C0A-4E82-BCDF-0253C7E0627C}" type="datetime1">
              <a:rPr lang="en-US" smtClean="0"/>
              <a:t>11/30/2011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8AFB4-78F6-4B62-A5EB-362AB3BDD8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85A3-6B7A-4315-AEEF-9A42BC539A66}" type="datetime1">
              <a:rPr lang="en-US" smtClean="0"/>
              <a:t>11/30/2011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8AFB4-78F6-4B62-A5EB-362AB3BDD8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A9B23-EC25-419A-9F91-0B763A51D459}" type="datetime1">
              <a:rPr lang="en-US" smtClean="0"/>
              <a:t>11/30/2011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8AFB4-78F6-4B62-A5EB-362AB3BDD8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CB091-6449-438D-8990-1CE8604C252A}" type="datetime1">
              <a:rPr lang="en-US" smtClean="0"/>
              <a:t>11/30/2011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8AFB4-78F6-4B62-A5EB-362AB3BDD8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42E47-55FF-4B33-9398-2F9457642C01}" type="datetime1">
              <a:rPr lang="en-US" smtClean="0"/>
              <a:t>11/30/2011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20C5-1283-4CB5-BE2B-33FAF4DD2FA2}" type="datetime1">
              <a:rPr lang="en-US" smtClean="0"/>
              <a:t>11/30/2011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8AFB4-78F6-4B62-A5EB-362AB3BDD8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8689-2BBA-476F-B974-59EDC8002CA0}" type="datetime1">
              <a:rPr lang="en-US" smtClean="0"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8AFB4-78F6-4B62-A5EB-362AB3BDD8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473A6-D464-414C-8CDF-E59DF0C04552}" type="datetime1">
              <a:rPr lang="en-US" smtClean="0"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8AFB4-78F6-4B62-A5EB-362AB3BDD8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5848-59DE-49FF-B36B-9802EB6F2BE1}" type="datetime1">
              <a:rPr lang="en-US" smtClean="0"/>
              <a:t>11/30/2011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F5764-C9A6-447F-AD34-12E06FDB4F64}" type="datetime1">
              <a:rPr lang="en-US" smtClean="0"/>
              <a:t>11/30/2011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B382-FB1C-4DB1-A063-687E955062D0}" type="datetime1">
              <a:rPr lang="en-US" smtClean="0"/>
              <a:t>11/30/2011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F4A7-E238-4EF3-9F3B-7DD201F2D217}" type="datetime1">
              <a:rPr lang="en-US" smtClean="0"/>
              <a:t>11/30/2011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EC45E-407B-455C-8E83-00864B530992}" type="datetime1">
              <a:rPr lang="en-US" smtClean="0"/>
              <a:t>11/30/2011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A02D-B6C9-45AD-AB40-CF5CC04F278C}" type="datetime1">
              <a:rPr lang="en-US" smtClean="0"/>
              <a:t>11/30/2011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221F-1832-420A-B929-F1DA8AD952F3}" type="datetime1">
              <a:rPr lang="en-US" smtClean="0"/>
              <a:t>11/30/2011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F778281-1C59-48F7-9F25-55219608F9C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1B8C93-F09F-4337-AE69-265CB34B6F24}" type="datetime1">
              <a:rPr lang="en-US" smtClean="0"/>
              <a:t>11/30/2011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F778281-1C59-48F7-9F25-55219608F9CE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C14A9-A402-4D1E-B52D-7A942703738E}" type="datetime1">
              <a:rPr lang="en-US" smtClean="0"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8AFB4-78F6-4B62-A5EB-362AB3BDD8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Loop Accelerator for Low Power Embedded VLIW</a:t>
            </a:r>
            <a:br>
              <a:rPr lang="en-US" dirty="0" smtClean="0"/>
            </a:br>
            <a:r>
              <a:rPr lang="en-US" dirty="0" smtClean="0"/>
              <a:t>Processors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Binu</a:t>
            </a:r>
            <a:r>
              <a:rPr lang="en-US" dirty="0" smtClean="0"/>
              <a:t> Mathew, Al Davis</a:t>
            </a:r>
          </a:p>
          <a:p>
            <a:r>
              <a:rPr lang="en-US" dirty="0" smtClean="0"/>
              <a:t>School of Computing, University of Utah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5410200"/>
            <a:ext cx="464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Deepika</a:t>
            </a:r>
            <a:r>
              <a:rPr lang="en-US" dirty="0" smtClean="0"/>
              <a:t> </a:t>
            </a:r>
            <a:r>
              <a:rPr lang="en-US" dirty="0" err="1" smtClean="0"/>
              <a:t>Ranade</a:t>
            </a:r>
            <a:endParaRPr lang="en-US" dirty="0" smtClean="0"/>
          </a:p>
          <a:p>
            <a:r>
              <a:rPr lang="en-US" dirty="0" err="1" smtClean="0"/>
              <a:t>Sharanna</a:t>
            </a:r>
            <a:r>
              <a:rPr lang="en-US" dirty="0" smtClean="0"/>
              <a:t> </a:t>
            </a:r>
            <a:r>
              <a:rPr lang="en-US" dirty="0" err="1" smtClean="0"/>
              <a:t>Chowdhury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99032"/>
          </a:xfrm>
        </p:spPr>
        <p:txBody>
          <a:bodyPr/>
          <a:lstStyle/>
          <a:p>
            <a:r>
              <a:rPr lang="en-US" dirty="0" smtClean="0"/>
              <a:t>Modulo Scheduling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2438400"/>
            <a:ext cx="2133600" cy="2438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4495800"/>
            <a:ext cx="21336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Context registers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676400" y="2057400"/>
            <a:ext cx="1447800" cy="838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Compiler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2971800"/>
            <a:ext cx="2133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Static Parameters</a:t>
            </a:r>
          </a:p>
          <a:p>
            <a:r>
              <a:rPr lang="en-US" dirty="0" smtClean="0"/>
              <a:t>~ II</a:t>
            </a:r>
          </a:p>
          <a:p>
            <a:r>
              <a:rPr lang="en-US" dirty="0" smtClean="0"/>
              <a:t>~ Loop Count Limits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867400" y="2438400"/>
            <a:ext cx="2133600" cy="2438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867400" y="4191000"/>
            <a:ext cx="21336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  Loop Counter </a:t>
            </a:r>
          </a:p>
          <a:p>
            <a:r>
              <a:rPr lang="en-US" dirty="0" smtClean="0"/>
              <a:t>    Register File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867400" y="3124200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Dynamic  Values of loop variables</a:t>
            </a:r>
          </a:p>
          <a:p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3886200" y="2895600"/>
            <a:ext cx="1600200" cy="1524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 -&gt; Loop Body ??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 animBg="1"/>
      <p:bldP spid="9" grpId="0" animBg="1"/>
      <p:bldP spid="11" grpId="0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               Loop Unit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27432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Loop Contexts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05200" y="28194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724400" y="1905000"/>
            <a:ext cx="1600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Loop Stack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0" y="3429000"/>
            <a:ext cx="1828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||Count </a:t>
            </a:r>
            <a:r>
              <a:rPr lang="en-US" dirty="0" err="1" smtClean="0"/>
              <a:t>Reg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505200" y="40386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=</a:t>
            </a:r>
          </a:p>
        </p:txBody>
      </p:sp>
      <p:sp>
        <p:nvSpPr>
          <p:cNvPr id="9" name="Flowchart: Manual Operation 8"/>
          <p:cNvSpPr/>
          <p:nvPr/>
        </p:nvSpPr>
        <p:spPr>
          <a:xfrm>
            <a:off x="5791200" y="2667000"/>
            <a:ext cx="1981200" cy="457200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MUX 2 x1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638800" y="3505200"/>
            <a:ext cx="2286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Loop Count Register x 4</a:t>
            </a:r>
            <a:endParaRPr lang="en-US" dirty="0"/>
          </a:p>
        </p:txBody>
      </p:sp>
      <p:sp>
        <p:nvSpPr>
          <p:cNvPr id="11" name="Flowchart: Manual Operation 10"/>
          <p:cNvSpPr/>
          <p:nvPr/>
        </p:nvSpPr>
        <p:spPr>
          <a:xfrm>
            <a:off x="5867400" y="4876800"/>
            <a:ext cx="1981200" cy="457200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MUX 2 x1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086600" y="57150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410200" y="57150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=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1828800" y="2057400"/>
            <a:ext cx="289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828800" y="20574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905000" y="4191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810000" y="31242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810000" y="3733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895600" y="25146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895600" y="2514600"/>
            <a:ext cx="0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895600" y="38100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5" idx="0"/>
          </p:cNvCxnSpPr>
          <p:nvPr/>
        </p:nvCxnSpPr>
        <p:spPr>
          <a:xfrm>
            <a:off x="3810000" y="25146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8" idx="2"/>
          </p:cNvCxnSpPr>
          <p:nvPr/>
        </p:nvCxnSpPr>
        <p:spPr>
          <a:xfrm flipV="1">
            <a:off x="3810000" y="44196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810000" y="4648200"/>
            <a:ext cx="144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257800" y="3581400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7" idx="3"/>
          </p:cNvCxnSpPr>
          <p:nvPr/>
        </p:nvCxnSpPr>
        <p:spPr>
          <a:xfrm>
            <a:off x="4876800" y="3581400"/>
            <a:ext cx="7620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6400800" y="19812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6400800" y="22098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3657600" y="38862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6248400" y="4572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6629400" y="4572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7010400" y="4572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7391400" y="4572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7162800" y="5334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7543800" y="5334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5943600" y="54864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5486400" y="54864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6781800" y="31242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7620000" y="25146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7620000" y="25146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8534400" y="2514600"/>
            <a:ext cx="0" cy="388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7391400" y="64008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7391400" y="60960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048000" y="1752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loop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1752600" y="4648200"/>
            <a:ext cx="190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loop_type</a:t>
            </a:r>
            <a:r>
              <a:rPr lang="en-US" dirty="0" smtClean="0"/>
              <a:t>, ||, </a:t>
            </a:r>
            <a:r>
              <a:rPr lang="en-US" dirty="0" err="1" smtClean="0"/>
              <a:t>start_count</a:t>
            </a:r>
            <a:r>
              <a:rPr lang="en-US" dirty="0" smtClean="0"/>
              <a:t>, </a:t>
            </a:r>
            <a:r>
              <a:rPr lang="en-US" dirty="0" err="1" smtClean="0"/>
              <a:t>end_count</a:t>
            </a:r>
            <a:r>
              <a:rPr lang="en-US" dirty="0" smtClean="0"/>
              <a:t>,</a:t>
            </a:r>
          </a:p>
          <a:p>
            <a:r>
              <a:rPr lang="en-US" dirty="0" smtClean="0"/>
              <a:t>increment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2895600" y="3886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||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4191000" y="30480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clear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5105400" y="3124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Write enable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4495800" y="2438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Start_count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6705600" y="17526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Pop loop</a:t>
            </a:r>
          </a:p>
          <a:p>
            <a:r>
              <a:rPr lang="en-US" dirty="0" smtClean="0"/>
              <a:t>Push loop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7467600" y="5334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increment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7467600" y="6019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Next count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3962400" y="51816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End_count</a:t>
            </a:r>
            <a:endParaRPr lang="en-US" dirty="0"/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5943600" y="5486400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11" idx="1"/>
          </p:cNvCxnSpPr>
          <p:nvPr/>
        </p:nvCxnSpPr>
        <p:spPr>
          <a:xfrm>
            <a:off x="5715000" y="5105400"/>
            <a:ext cx="3505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4191000" y="48006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loop</a:t>
            </a:r>
            <a:endParaRPr lang="en-US" dirty="0"/>
          </a:p>
        </p:txBody>
      </p:sp>
      <p:sp>
        <p:nvSpPr>
          <p:cNvPr id="58" name="Slide Number Placeholder 5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7550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Loop Unit- Prior to starting a loop intensive section of code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27432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Loop Contexts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05200" y="28194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724400" y="1905000"/>
            <a:ext cx="1600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Loop Stack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0" y="3429000"/>
            <a:ext cx="1828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||Count </a:t>
            </a:r>
            <a:r>
              <a:rPr lang="en-US" dirty="0" err="1" smtClean="0"/>
              <a:t>Reg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505200" y="40386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=</a:t>
            </a:r>
          </a:p>
        </p:txBody>
      </p:sp>
      <p:sp>
        <p:nvSpPr>
          <p:cNvPr id="9" name="Flowchart: Manual Operation 8"/>
          <p:cNvSpPr/>
          <p:nvPr/>
        </p:nvSpPr>
        <p:spPr>
          <a:xfrm>
            <a:off x="5791200" y="2667000"/>
            <a:ext cx="1981200" cy="457200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MUX 2 x1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638800" y="3505200"/>
            <a:ext cx="2286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Loop Count Register x 4</a:t>
            </a:r>
            <a:endParaRPr lang="en-US" dirty="0"/>
          </a:p>
        </p:txBody>
      </p:sp>
      <p:sp>
        <p:nvSpPr>
          <p:cNvPr id="11" name="Flowchart: Manual Operation 10"/>
          <p:cNvSpPr/>
          <p:nvPr/>
        </p:nvSpPr>
        <p:spPr>
          <a:xfrm>
            <a:off x="5867400" y="4876800"/>
            <a:ext cx="1981200" cy="457200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MUX 2 x1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086600" y="57150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410200" y="57150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=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1828800" y="2057400"/>
            <a:ext cx="289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828800" y="20574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905000" y="4191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810000" y="31242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810000" y="3733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895600" y="25146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895600" y="2514600"/>
            <a:ext cx="0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895600" y="38100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5" idx="0"/>
          </p:cNvCxnSpPr>
          <p:nvPr/>
        </p:nvCxnSpPr>
        <p:spPr>
          <a:xfrm>
            <a:off x="3810000" y="25146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8" idx="2"/>
          </p:cNvCxnSpPr>
          <p:nvPr/>
        </p:nvCxnSpPr>
        <p:spPr>
          <a:xfrm flipV="1">
            <a:off x="3810000" y="44196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810000" y="4648200"/>
            <a:ext cx="144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257800" y="3581400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7" idx="3"/>
          </p:cNvCxnSpPr>
          <p:nvPr/>
        </p:nvCxnSpPr>
        <p:spPr>
          <a:xfrm>
            <a:off x="4876800" y="3581400"/>
            <a:ext cx="7620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6400800" y="19812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6400800" y="22098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3657600" y="38862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6248400" y="4572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6629400" y="4572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7010400" y="4572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7391400" y="4572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7162800" y="5334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7543800" y="5334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5943600" y="54864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5486400" y="54864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6781800" y="31242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7620000" y="25146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7620000" y="25146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8534400" y="2514600"/>
            <a:ext cx="0" cy="388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7391400" y="64008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7391400" y="60960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048000" y="1752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loop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1752600" y="4648200"/>
            <a:ext cx="190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loop_type</a:t>
            </a:r>
            <a:r>
              <a:rPr lang="en-US" dirty="0" smtClean="0"/>
              <a:t>, ||, </a:t>
            </a:r>
            <a:r>
              <a:rPr lang="en-US" dirty="0" err="1" smtClean="0"/>
              <a:t>start_count</a:t>
            </a:r>
            <a:r>
              <a:rPr lang="en-US" dirty="0" smtClean="0"/>
              <a:t>, </a:t>
            </a:r>
            <a:r>
              <a:rPr lang="en-US" dirty="0" err="1" smtClean="0"/>
              <a:t>end_count</a:t>
            </a:r>
            <a:r>
              <a:rPr lang="en-US" dirty="0" smtClean="0"/>
              <a:t>,</a:t>
            </a:r>
          </a:p>
          <a:p>
            <a:r>
              <a:rPr lang="en-US" dirty="0" smtClean="0"/>
              <a:t>increment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2895600" y="3886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||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4191000" y="30480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clear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5105400" y="3124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Write enable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4495800" y="2438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Start_count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6705600" y="17526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Pop loop</a:t>
            </a:r>
          </a:p>
          <a:p>
            <a:r>
              <a:rPr lang="en-US" dirty="0" smtClean="0"/>
              <a:t>Push loop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7467600" y="5334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increment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7467600" y="6019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Next count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3962400" y="51816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End_count</a:t>
            </a:r>
            <a:endParaRPr lang="en-US" dirty="0"/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5943600" y="5486400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11" idx="1"/>
          </p:cNvCxnSpPr>
          <p:nvPr/>
        </p:nvCxnSpPr>
        <p:spPr>
          <a:xfrm>
            <a:off x="5715000" y="5105400"/>
            <a:ext cx="3505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4191000" y="48006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loop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1143000" y="1447800"/>
            <a:ext cx="1371600" cy="646331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    Loop Parameter</a:t>
            </a:r>
          </a:p>
        </p:txBody>
      </p:sp>
      <p:sp>
        <p:nvSpPr>
          <p:cNvPr id="67" name="Oval 66"/>
          <p:cNvSpPr/>
          <p:nvPr/>
        </p:nvSpPr>
        <p:spPr>
          <a:xfrm>
            <a:off x="0" y="2133600"/>
            <a:ext cx="18288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write context</a:t>
            </a:r>
            <a:endParaRPr lang="en-US" dirty="0"/>
          </a:p>
        </p:txBody>
      </p:sp>
      <p:sp>
        <p:nvSpPr>
          <p:cNvPr id="58" name="Slide Number Placeholder 5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3333 " pathEditMode="relative" ptsTypes="AA">
                                      <p:cBhvr>
                                        <p:cTn id="12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  <p:bldP spid="6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27432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Loop Contexts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05200" y="28194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724400" y="1905000"/>
            <a:ext cx="1600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Loop Stack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0" y="3429000"/>
            <a:ext cx="1828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||Count </a:t>
            </a:r>
            <a:r>
              <a:rPr lang="en-US" dirty="0" err="1" smtClean="0"/>
              <a:t>Reg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505200" y="40386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=</a:t>
            </a:r>
          </a:p>
        </p:txBody>
      </p:sp>
      <p:sp>
        <p:nvSpPr>
          <p:cNvPr id="9" name="Flowchart: Manual Operation 8"/>
          <p:cNvSpPr/>
          <p:nvPr/>
        </p:nvSpPr>
        <p:spPr>
          <a:xfrm>
            <a:off x="5791200" y="2667000"/>
            <a:ext cx="1981200" cy="457200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MUX 2 x1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638800" y="3505200"/>
            <a:ext cx="2286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Loop Count Register x 4</a:t>
            </a:r>
            <a:endParaRPr lang="en-US" dirty="0"/>
          </a:p>
        </p:txBody>
      </p:sp>
      <p:sp>
        <p:nvSpPr>
          <p:cNvPr id="11" name="Flowchart: Manual Operation 10"/>
          <p:cNvSpPr/>
          <p:nvPr/>
        </p:nvSpPr>
        <p:spPr>
          <a:xfrm>
            <a:off x="5867400" y="4876800"/>
            <a:ext cx="1981200" cy="457200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MUX 2 x1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086600" y="57150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410200" y="57150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=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1828800" y="2057400"/>
            <a:ext cx="289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828800" y="20574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905000" y="4191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810000" y="31242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810000" y="3733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895600" y="25146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895600" y="2514600"/>
            <a:ext cx="0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895600" y="38100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5" idx="0"/>
          </p:cNvCxnSpPr>
          <p:nvPr/>
        </p:nvCxnSpPr>
        <p:spPr>
          <a:xfrm>
            <a:off x="3810000" y="25146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8" idx="2"/>
          </p:cNvCxnSpPr>
          <p:nvPr/>
        </p:nvCxnSpPr>
        <p:spPr>
          <a:xfrm flipV="1">
            <a:off x="3810000" y="44196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810000" y="4648200"/>
            <a:ext cx="144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257800" y="3581400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7" idx="3"/>
          </p:cNvCxnSpPr>
          <p:nvPr/>
        </p:nvCxnSpPr>
        <p:spPr>
          <a:xfrm>
            <a:off x="4876800" y="3581400"/>
            <a:ext cx="7620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6400800" y="19812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6400800" y="22098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3657600" y="38862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6248400" y="4572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6629400" y="4572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7010400" y="4572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7391400" y="4572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7162800" y="5334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7543800" y="5334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5943600" y="54864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5486400" y="54864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6781800" y="31242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7620000" y="25146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7620000" y="25146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8534400" y="2514600"/>
            <a:ext cx="0" cy="388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7391400" y="64008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7391400" y="60960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048000" y="1752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loop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1752600" y="4648200"/>
            <a:ext cx="190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loop_type</a:t>
            </a:r>
            <a:r>
              <a:rPr lang="en-US" dirty="0" smtClean="0"/>
              <a:t>, ||, </a:t>
            </a:r>
            <a:r>
              <a:rPr lang="en-US" dirty="0" err="1" smtClean="0"/>
              <a:t>start_count</a:t>
            </a:r>
            <a:r>
              <a:rPr lang="en-US" dirty="0" smtClean="0"/>
              <a:t>, </a:t>
            </a:r>
            <a:r>
              <a:rPr lang="en-US" dirty="0" err="1" smtClean="0"/>
              <a:t>end_count</a:t>
            </a:r>
            <a:r>
              <a:rPr lang="en-US" dirty="0" smtClean="0"/>
              <a:t>,</a:t>
            </a:r>
          </a:p>
          <a:p>
            <a:r>
              <a:rPr lang="en-US" dirty="0" smtClean="0"/>
              <a:t>increment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2895600" y="3886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||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4191000" y="30480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clear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5105400" y="3124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Write enable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4495800" y="2438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Start_count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6705600" y="17526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Pop loop</a:t>
            </a:r>
          </a:p>
          <a:p>
            <a:r>
              <a:rPr lang="en-US" dirty="0" smtClean="0"/>
              <a:t>Push loop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7467600" y="5334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increment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7467600" y="6019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Next count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3962400" y="51816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End_count</a:t>
            </a:r>
            <a:endParaRPr lang="en-US" dirty="0"/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5943600" y="5486400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11" idx="1"/>
          </p:cNvCxnSpPr>
          <p:nvPr/>
        </p:nvCxnSpPr>
        <p:spPr>
          <a:xfrm>
            <a:off x="5715000" y="5105400"/>
            <a:ext cx="3505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4191000" y="48006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loop</a:t>
            </a:r>
            <a:endParaRPr lang="en-US" dirty="0"/>
          </a:p>
        </p:txBody>
      </p:sp>
      <p:sp>
        <p:nvSpPr>
          <p:cNvPr id="58" name="Title 1"/>
          <p:cNvSpPr txBox="1">
            <a:spLocks/>
          </p:cNvSpPr>
          <p:nvPr/>
        </p:nvSpPr>
        <p:spPr>
          <a:xfrm>
            <a:off x="457200" y="267494"/>
            <a:ext cx="8229600" cy="875506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484632" lvl="0">
              <a:spcBef>
                <a:spcPct val="0"/>
              </a:spcBef>
            </a:pPr>
            <a:r>
              <a:rPr kumimoji="0" lang="en-US" sz="36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Loop Unit</a:t>
            </a:r>
            <a:r>
              <a:rPr kumimoji="0" lang="en-US" sz="3600" b="0" i="0" u="none" strike="noStrike" kern="1200" cap="none" spc="0" normalizeH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– On entry into each loop</a:t>
            </a:r>
            <a:r>
              <a:rPr lang="en-US" sz="36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0" normalizeH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body</a:t>
            </a:r>
            <a:endParaRPr kumimoji="0" lang="en-US" sz="36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590800" y="1905000"/>
            <a:ext cx="1371600" cy="430887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100" dirty="0" smtClean="0"/>
              <a:t>     index of context register</a:t>
            </a:r>
          </a:p>
        </p:txBody>
      </p:sp>
      <p:sp>
        <p:nvSpPr>
          <p:cNvPr id="71" name="Oval 70"/>
          <p:cNvSpPr/>
          <p:nvPr/>
        </p:nvSpPr>
        <p:spPr>
          <a:xfrm>
            <a:off x="2362200" y="1143000"/>
            <a:ext cx="19812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 err="1" smtClean="0"/>
              <a:t>Push_loop</a:t>
            </a: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5715000" y="838200"/>
            <a:ext cx="3124200" cy="609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</a:p>
          <a:p>
            <a:pPr algn="ctr"/>
            <a:r>
              <a:rPr lang="en-US" dirty="0" smtClean="0"/>
              <a:t>Top of stack = current loop body</a:t>
            </a:r>
          </a:p>
          <a:p>
            <a:pPr algn="ctr"/>
            <a:endParaRPr lang="en-US" dirty="0"/>
          </a:p>
        </p:txBody>
      </p:sp>
      <p:sp>
        <p:nvSpPr>
          <p:cNvPr id="76" name="Rectangle 75"/>
          <p:cNvSpPr/>
          <p:nvPr/>
        </p:nvSpPr>
        <p:spPr>
          <a:xfrm>
            <a:off x="3505200" y="2819400"/>
            <a:ext cx="609600" cy="381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77" name="Rectangle 76"/>
          <p:cNvSpPr/>
          <p:nvPr/>
        </p:nvSpPr>
        <p:spPr>
          <a:xfrm>
            <a:off x="7086600" y="5715000"/>
            <a:ext cx="609600" cy="381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2895600" y="3962400"/>
            <a:ext cx="5334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||</a:t>
            </a:r>
            <a:endParaRPr lang="en-US" dirty="0"/>
          </a:p>
        </p:txBody>
      </p:sp>
      <p:sp>
        <p:nvSpPr>
          <p:cNvPr id="81" name="Oval 80"/>
          <p:cNvSpPr/>
          <p:nvPr/>
        </p:nvSpPr>
        <p:spPr>
          <a:xfrm>
            <a:off x="3276600" y="3276600"/>
            <a:ext cx="12192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Reset!</a:t>
            </a:r>
            <a:endParaRPr lang="en-US" dirty="0"/>
          </a:p>
        </p:txBody>
      </p:sp>
      <p:sp>
        <p:nvSpPr>
          <p:cNvPr id="67" name="Slide Number Placeholder 6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3.33333E-6 L 0.25 -3.33333E-6 " pathEditMode="relative" ptsTypes="AA">
                                      <p:cBhvr>
                                        <p:cTn id="12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69" grpId="1" animBg="1"/>
      <p:bldP spid="71" grpId="0" animBg="1"/>
      <p:bldP spid="72" grpId="0" animBg="1"/>
      <p:bldP spid="76" grpId="0" animBg="1"/>
      <p:bldP spid="76" grpId="1" animBg="1"/>
      <p:bldP spid="77" grpId="0" animBg="1"/>
      <p:bldP spid="77" grpId="1" animBg="1"/>
      <p:bldP spid="79" grpId="0" animBg="1"/>
      <p:bldP spid="79" grpId="1" animBg="1"/>
      <p:bldP spid="81" grpId="0" animBg="1"/>
      <p:bldP spid="81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Loop Unit- When the end count of the loop is reached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2743200"/>
            <a:ext cx="13716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Loop Contexts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05200" y="28194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724400" y="1905000"/>
            <a:ext cx="1600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Loop Stack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0" y="3429000"/>
            <a:ext cx="1828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||Count </a:t>
            </a:r>
            <a:r>
              <a:rPr lang="en-US" dirty="0" err="1" smtClean="0"/>
              <a:t>Reg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505200" y="40386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=</a:t>
            </a:r>
          </a:p>
        </p:txBody>
      </p:sp>
      <p:sp>
        <p:nvSpPr>
          <p:cNvPr id="9" name="Flowchart: Manual Operation 8"/>
          <p:cNvSpPr/>
          <p:nvPr/>
        </p:nvSpPr>
        <p:spPr>
          <a:xfrm>
            <a:off x="5791200" y="2667000"/>
            <a:ext cx="1981200" cy="457200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MUX 2 x1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638800" y="3505200"/>
            <a:ext cx="2286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Loop Count Register x 4</a:t>
            </a:r>
            <a:endParaRPr lang="en-US" dirty="0"/>
          </a:p>
        </p:txBody>
      </p:sp>
      <p:sp>
        <p:nvSpPr>
          <p:cNvPr id="11" name="Flowchart: Manual Operation 10"/>
          <p:cNvSpPr/>
          <p:nvPr/>
        </p:nvSpPr>
        <p:spPr>
          <a:xfrm>
            <a:off x="5867400" y="4876800"/>
            <a:ext cx="1981200" cy="457200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MUX 2 x1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086600" y="57150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410200" y="5715000"/>
            <a:ext cx="609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=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1828800" y="2057400"/>
            <a:ext cx="289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828800" y="20574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905000" y="4191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810000" y="31242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810000" y="3733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895600" y="25146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895600" y="2514600"/>
            <a:ext cx="0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895600" y="38100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5" idx="0"/>
          </p:cNvCxnSpPr>
          <p:nvPr/>
        </p:nvCxnSpPr>
        <p:spPr>
          <a:xfrm>
            <a:off x="3810000" y="25146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8" idx="2"/>
          </p:cNvCxnSpPr>
          <p:nvPr/>
        </p:nvCxnSpPr>
        <p:spPr>
          <a:xfrm flipV="1">
            <a:off x="3810000" y="44196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810000" y="4648200"/>
            <a:ext cx="144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257800" y="3581400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7" idx="3"/>
          </p:cNvCxnSpPr>
          <p:nvPr/>
        </p:nvCxnSpPr>
        <p:spPr>
          <a:xfrm>
            <a:off x="4876800" y="3581400"/>
            <a:ext cx="7620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6400800" y="19812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6400800" y="22098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3657600" y="38862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6248400" y="4572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6629400" y="4572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7010400" y="4572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7391400" y="4572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7162800" y="5334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7543800" y="5334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5943600" y="54864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5486400" y="54864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6781800" y="31242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7620000" y="25146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7620000" y="25146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8534400" y="2514600"/>
            <a:ext cx="0" cy="388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7391400" y="64008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7391400" y="60960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048000" y="1752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loop</a:t>
            </a:r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1752600" y="4648200"/>
            <a:ext cx="190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loop_type</a:t>
            </a:r>
            <a:r>
              <a:rPr lang="en-US" dirty="0" smtClean="0"/>
              <a:t>, ||, </a:t>
            </a:r>
            <a:r>
              <a:rPr lang="en-US" dirty="0" err="1" smtClean="0"/>
              <a:t>start_count</a:t>
            </a:r>
            <a:r>
              <a:rPr lang="en-US" dirty="0" smtClean="0"/>
              <a:t>, </a:t>
            </a:r>
            <a:r>
              <a:rPr lang="en-US" dirty="0" err="1" smtClean="0"/>
              <a:t>end_count</a:t>
            </a:r>
            <a:r>
              <a:rPr lang="en-US" dirty="0" smtClean="0"/>
              <a:t>,</a:t>
            </a:r>
          </a:p>
          <a:p>
            <a:r>
              <a:rPr lang="en-US" dirty="0" smtClean="0"/>
              <a:t>increment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2895600" y="3886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||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4191000" y="30480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clear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5105400" y="3124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Write enable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4495800" y="2438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Start_count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6705600" y="17526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Pop loop</a:t>
            </a:r>
          </a:p>
          <a:p>
            <a:r>
              <a:rPr lang="en-US" dirty="0" smtClean="0"/>
              <a:t>Push loop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7467600" y="5334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increment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7467600" y="6019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Next count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3962400" y="51816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End_count</a:t>
            </a:r>
            <a:endParaRPr lang="en-US" dirty="0"/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5943600" y="5486400"/>
            <a:ext cx="121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endCxn id="11" idx="1"/>
          </p:cNvCxnSpPr>
          <p:nvPr/>
        </p:nvCxnSpPr>
        <p:spPr>
          <a:xfrm>
            <a:off x="5715000" y="5105400"/>
            <a:ext cx="3505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4191000" y="48006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loop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7467600" y="3657600"/>
            <a:ext cx="1524000" cy="838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Innermost loop completed</a:t>
            </a:r>
            <a:endParaRPr lang="en-US" dirty="0"/>
          </a:p>
        </p:txBody>
      </p:sp>
      <p:sp>
        <p:nvSpPr>
          <p:cNvPr id="59" name="Oval 58"/>
          <p:cNvSpPr/>
          <p:nvPr/>
        </p:nvSpPr>
        <p:spPr>
          <a:xfrm>
            <a:off x="2667000" y="1676400"/>
            <a:ext cx="1981200" cy="609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 err="1" smtClean="0"/>
              <a:t>Pop_loop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6019800" y="1752600"/>
            <a:ext cx="3124200" cy="609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Top entry = popped off stack</a:t>
            </a:r>
          </a:p>
          <a:p>
            <a:pPr algn="ctr"/>
            <a:endParaRPr lang="en-US" dirty="0"/>
          </a:p>
        </p:txBody>
      </p:sp>
      <p:sp>
        <p:nvSpPr>
          <p:cNvPr id="69" name="Slide Number Placeholder 6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8" grpId="1" animBg="1"/>
      <p:bldP spid="59" grpId="0" animBg="1"/>
      <p:bldP spid="6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address generator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Loop Unit counters</a:t>
            </a:r>
          </a:p>
          <a:p>
            <a:r>
              <a:rPr lang="en-US" dirty="0" smtClean="0"/>
              <a:t>Address context register file</a:t>
            </a:r>
          </a:p>
          <a:p>
            <a:pPr lvl="1"/>
            <a:r>
              <a:rPr lang="en-US" dirty="0" smtClean="0"/>
              <a:t>Base address</a:t>
            </a:r>
          </a:p>
          <a:p>
            <a:pPr lvl="1"/>
            <a:r>
              <a:rPr lang="en-US" dirty="0" smtClean="0"/>
              <a:t>Row size</a:t>
            </a:r>
          </a:p>
          <a:p>
            <a:r>
              <a:rPr lang="en-US" dirty="0" smtClean="0"/>
              <a:t>How Compiler generates addresses</a:t>
            </a:r>
          </a:p>
          <a:p>
            <a:pPr lvl="1"/>
            <a:r>
              <a:rPr lang="en-US" dirty="0" smtClean="0"/>
              <a:t>word oriented addressing</a:t>
            </a:r>
          </a:p>
          <a:p>
            <a:r>
              <a:rPr lang="en-US" dirty="0" smtClean="0"/>
              <a:t>Elem size =&gt;  size of  Complex 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</a:p>
          <a:p>
            <a:r>
              <a:rPr lang="en-US" dirty="0" smtClean="0"/>
              <a:t>row size =&gt; </a:t>
            </a:r>
            <a:r>
              <a:rPr lang="en-US" dirty="0" err="1" smtClean="0"/>
              <a:t>elem</a:t>
            </a:r>
            <a:r>
              <a:rPr lang="en-US" dirty="0" smtClean="0"/>
              <a:t> size* N</a:t>
            </a:r>
          </a:p>
          <a:p>
            <a:r>
              <a:rPr lang="en-US" dirty="0" smtClean="0"/>
              <a:t>offset of </a:t>
            </a:r>
            <a:r>
              <a:rPr lang="en-US" dirty="0" err="1" smtClean="0"/>
              <a:t>imag</a:t>
            </a:r>
            <a:r>
              <a:rPr lang="en-US" dirty="0" smtClean="0"/>
              <a:t> within </a:t>
            </a:r>
            <a:r>
              <a:rPr lang="en-US" dirty="0" err="1" smtClean="0"/>
              <a:t>struct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Baseimag</a:t>
            </a:r>
            <a:r>
              <a:rPr lang="en-US" dirty="0" smtClean="0"/>
              <a:t> = </a:t>
            </a:r>
            <a:r>
              <a:rPr lang="en-US" dirty="0" err="1" smtClean="0"/>
              <a:t>BaseA</a:t>
            </a:r>
            <a:r>
              <a:rPr lang="en-US" dirty="0" smtClean="0"/>
              <a:t> + offset</a:t>
            </a:r>
          </a:p>
          <a:p>
            <a:r>
              <a:rPr lang="en-US" dirty="0" smtClean="0"/>
              <a:t>Load into t1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Base</a:t>
            </a:r>
            <a:r>
              <a:rPr lang="en-US" sz="2100" dirty="0" err="1" smtClean="0"/>
              <a:t>imag</a:t>
            </a:r>
            <a:r>
              <a:rPr lang="en-US" dirty="0" err="1" smtClean="0"/>
              <a:t>+i</a:t>
            </a:r>
            <a:r>
              <a:rPr lang="en-US" dirty="0" smtClean="0"/>
              <a:t>*row </a:t>
            </a:r>
            <a:r>
              <a:rPr lang="en-US" dirty="0" err="1" smtClean="0"/>
              <a:t>size+j</a:t>
            </a:r>
            <a:r>
              <a:rPr lang="en-US" dirty="0" smtClean="0"/>
              <a:t>* </a:t>
            </a:r>
            <a:r>
              <a:rPr lang="en-US" dirty="0" err="1" smtClean="0"/>
              <a:t>elem</a:t>
            </a:r>
            <a:r>
              <a:rPr lang="en-US" dirty="0" smtClean="0"/>
              <a:t> size</a:t>
            </a:r>
          </a:p>
          <a:p>
            <a:r>
              <a:rPr lang="en-US" dirty="0" smtClean="0"/>
              <a:t>Vector= 1 D array</a:t>
            </a:r>
          </a:p>
          <a:p>
            <a:pPr lvl="1"/>
            <a:r>
              <a:rPr lang="en-US" dirty="0" smtClean="0"/>
              <a:t> row size = 0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19650" y="3180556"/>
            <a:ext cx="369570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Oval Callout 16"/>
          <p:cNvSpPr/>
          <p:nvPr/>
        </p:nvSpPr>
        <p:spPr>
          <a:xfrm>
            <a:off x="4876800" y="2057400"/>
            <a:ext cx="1295400" cy="8382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 row major</a:t>
            </a:r>
            <a:endParaRPr lang="en-US" dirty="0"/>
          </a:p>
        </p:txBody>
      </p:sp>
      <p:sp>
        <p:nvSpPr>
          <p:cNvPr id="8" name="Oval Callout 7"/>
          <p:cNvSpPr/>
          <p:nvPr/>
        </p:nvSpPr>
        <p:spPr>
          <a:xfrm>
            <a:off x="6781800" y="5105400"/>
            <a:ext cx="1524000" cy="1219200"/>
          </a:xfrm>
          <a:prstGeom prst="wedgeEllipseCallout">
            <a:avLst>
              <a:gd name="adj1" fmla="val -35602"/>
              <a:gd name="adj2" fmla="val -563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Select correct Loop variables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address generator(2)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Address Calc (2)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Data Packing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Complex index </a:t>
            </a:r>
          </a:p>
          <a:p>
            <a:pPr lvl="1"/>
            <a:r>
              <a:rPr lang="en-US" dirty="0" smtClean="0"/>
              <a:t>P*</a:t>
            </a:r>
            <a:r>
              <a:rPr lang="en-US" dirty="0" err="1" smtClean="0"/>
              <a:t>i+Q</a:t>
            </a:r>
            <a:endParaRPr lang="en-US" dirty="0" smtClean="0"/>
          </a:p>
          <a:p>
            <a:pPr lvl="1"/>
            <a:r>
              <a:rPr lang="en-US" dirty="0" smtClean="0"/>
              <a:t>Q=&gt; Base address </a:t>
            </a:r>
          </a:p>
          <a:p>
            <a:pPr lvl="1"/>
            <a:r>
              <a:rPr lang="en-US" dirty="0" smtClean="0"/>
              <a:t>P=&gt; row size</a:t>
            </a:r>
          </a:p>
          <a:p>
            <a:endParaRPr lang="en-US" dirty="0" smtClean="0"/>
          </a:p>
          <a:p>
            <a:r>
              <a:rPr lang="en-US" dirty="0" smtClean="0"/>
              <a:t>Column walk</a:t>
            </a:r>
          </a:p>
          <a:p>
            <a:pPr lvl="1"/>
            <a:r>
              <a:rPr lang="en-US" dirty="0" smtClean="0"/>
              <a:t>A[j][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</a:p>
          <a:p>
            <a:endParaRPr lang="en-US" dirty="0" smtClean="0"/>
          </a:p>
          <a:p>
            <a:r>
              <a:rPr lang="en-US" dirty="0" smtClean="0"/>
              <a:t>If row size, </a:t>
            </a:r>
            <a:r>
              <a:rPr lang="en-US" dirty="0" err="1" smtClean="0"/>
              <a:t>elem</a:t>
            </a:r>
            <a:r>
              <a:rPr lang="en-US" dirty="0" smtClean="0"/>
              <a:t> sizes = powers of two</a:t>
            </a:r>
          </a:p>
          <a:p>
            <a:r>
              <a:rPr lang="en-US" dirty="0" smtClean="0"/>
              <a:t>address = Base + [(</a:t>
            </a:r>
            <a:r>
              <a:rPr lang="en-US" dirty="0" err="1" smtClean="0"/>
              <a:t>i</a:t>
            </a:r>
            <a:r>
              <a:rPr lang="en-US" dirty="0" smtClean="0"/>
              <a:t> &lt;&lt; x)| (j &lt;&lt; y)]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Hierarchy </a:t>
            </a:r>
          </a:p>
          <a:p>
            <a:r>
              <a:rPr lang="en-US" dirty="0" smtClean="0"/>
              <a:t>sum of powers of 2</a:t>
            </a:r>
          </a:p>
          <a:p>
            <a:pPr lvl="1"/>
            <a:r>
              <a:rPr lang="en-US" dirty="0" smtClean="0"/>
              <a:t>multiple access expressions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Higher-D array</a:t>
            </a:r>
          </a:p>
          <a:p>
            <a:pPr lvl="1"/>
            <a:r>
              <a:rPr lang="en-US" dirty="0" smtClean="0"/>
              <a:t>N-2 bases recalculated</a:t>
            </a:r>
          </a:p>
          <a:p>
            <a:pPr lvl="1"/>
            <a:r>
              <a:rPr lang="en-US" dirty="0" smtClean="0"/>
              <a:t>Last 2 by hardware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address generator(3)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Partner ALU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err="1" smtClean="0"/>
              <a:t>Write_context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Indirect access streams </a:t>
            </a:r>
          </a:p>
          <a:p>
            <a:pPr lvl="1"/>
            <a:r>
              <a:rPr lang="en-US" dirty="0" smtClean="0"/>
              <a:t>A[B[</a:t>
            </a:r>
            <a:r>
              <a:rPr lang="en-US" dirty="0" err="1" smtClean="0"/>
              <a:t>i</a:t>
            </a:r>
            <a:r>
              <a:rPr lang="en-US" dirty="0" smtClean="0"/>
              <a:t>]]</a:t>
            </a:r>
          </a:p>
          <a:p>
            <a:pPr lvl="1"/>
            <a:r>
              <a:rPr lang="en-US" dirty="0" err="1" smtClean="0"/>
              <a:t>Addr_gen</a:t>
            </a:r>
            <a:r>
              <a:rPr lang="en-US" dirty="0" smtClean="0"/>
              <a:t> cant compute</a:t>
            </a:r>
          </a:p>
          <a:p>
            <a:pPr lvl="1"/>
            <a:r>
              <a:rPr lang="en-US" dirty="0" smtClean="0"/>
              <a:t>Address by Partner ALU</a:t>
            </a:r>
          </a:p>
          <a:p>
            <a:r>
              <a:rPr lang="en-US" dirty="0" smtClean="0"/>
              <a:t>Many </a:t>
            </a:r>
            <a:r>
              <a:rPr lang="en-US" dirty="0" err="1" smtClean="0"/>
              <a:t>Addr</a:t>
            </a:r>
            <a:r>
              <a:rPr lang="en-US" dirty="0" smtClean="0"/>
              <a:t> _gen: 1 ALU in cluster</a:t>
            </a:r>
          </a:p>
          <a:p>
            <a:pPr lvl="1"/>
            <a:r>
              <a:rPr lang="en-US" dirty="0" smtClean="0"/>
              <a:t>Computes address context</a:t>
            </a:r>
          </a:p>
          <a:p>
            <a:pPr lvl="1"/>
            <a:r>
              <a:rPr lang="en-US" dirty="0" smtClean="0"/>
              <a:t>Reconfigures  </a:t>
            </a:r>
            <a:r>
              <a:rPr lang="en-US" dirty="0" err="1" smtClean="0"/>
              <a:t>Addr_gen</a:t>
            </a:r>
            <a:endParaRPr lang="en-US" dirty="0" smtClean="0"/>
          </a:p>
          <a:p>
            <a:r>
              <a:rPr lang="en-US" dirty="0" smtClean="0"/>
              <a:t>1 cycle latency to load/store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Issued by Compiler</a:t>
            </a:r>
          </a:p>
          <a:p>
            <a:pPr lvl="1"/>
            <a:r>
              <a:rPr lang="en-US" dirty="0" smtClean="0"/>
              <a:t>1 cycle</a:t>
            </a:r>
          </a:p>
          <a:p>
            <a:pPr lvl="1"/>
            <a:r>
              <a:rPr lang="en-US" dirty="0" smtClean="0"/>
              <a:t>Low reconfiguration overhead</a:t>
            </a:r>
          </a:p>
          <a:p>
            <a:r>
              <a:rPr lang="en-US" dirty="0" smtClean="0"/>
              <a:t>Array</a:t>
            </a:r>
            <a:r>
              <a:rPr lang="en-US" i="1" dirty="0" smtClean="0"/>
              <a:t> </a:t>
            </a:r>
            <a:r>
              <a:rPr lang="en-US" dirty="0" smtClean="0"/>
              <a:t>access pattern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address context register</a:t>
            </a:r>
          </a:p>
          <a:p>
            <a:pPr lvl="1"/>
            <a:r>
              <a:rPr lang="en-US" dirty="0" smtClean="0"/>
              <a:t>row , element sizes</a:t>
            </a:r>
          </a:p>
          <a:p>
            <a:pPr lvl="1"/>
            <a:r>
              <a:rPr lang="en-US" dirty="0" smtClean="0"/>
              <a:t>base address </a:t>
            </a:r>
          </a:p>
          <a:p>
            <a:pPr lvl="1"/>
            <a:r>
              <a:rPr lang="en-US" dirty="0" smtClean="0"/>
              <a:t>loop indices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181600" y="5791200"/>
            <a:ext cx="3124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4 context entries/  </a:t>
            </a:r>
            <a:r>
              <a:rPr lang="en-US" dirty="0" err="1" smtClean="0"/>
              <a:t>Addr_gen</a:t>
            </a:r>
            <a:endParaRPr lang="en-US" dirty="0" smtClean="0"/>
          </a:p>
          <a:p>
            <a:r>
              <a:rPr lang="en-US" dirty="0" smtClean="0"/>
              <a:t> support 24 //access patterns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Generation Steps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Compiler generates Array access code</a:t>
            </a:r>
          </a:p>
          <a:p>
            <a:pPr lvl="1"/>
            <a:r>
              <a:rPr lang="en-US" dirty="0" smtClean="0"/>
              <a:t>address generator index</a:t>
            </a:r>
          </a:p>
          <a:p>
            <a:pPr lvl="1"/>
            <a:r>
              <a:rPr lang="en-US" dirty="0" smtClean="0"/>
              <a:t>address context </a:t>
            </a:r>
            <a:r>
              <a:rPr lang="en-US" dirty="0" err="1" smtClean="0"/>
              <a:t>reg</a:t>
            </a:r>
            <a:r>
              <a:rPr lang="en-US" dirty="0" smtClean="0"/>
              <a:t> index</a:t>
            </a:r>
          </a:p>
          <a:p>
            <a:pPr lvl="1"/>
            <a:r>
              <a:rPr lang="en-US" dirty="0" smtClean="0"/>
              <a:t>immediate field of  Ld/ St</a:t>
            </a:r>
          </a:p>
          <a:p>
            <a:r>
              <a:rPr lang="en-US" dirty="0" smtClean="0"/>
              <a:t>get array parameters from context field</a:t>
            </a:r>
          </a:p>
          <a:p>
            <a:pPr lvl="1"/>
            <a:r>
              <a:rPr lang="en-US" dirty="0" smtClean="0"/>
              <a:t>Loop variables</a:t>
            </a:r>
          </a:p>
          <a:p>
            <a:r>
              <a:rPr lang="en-US" dirty="0" err="1" smtClean="0"/>
              <a:t>Mux</a:t>
            </a:r>
            <a:r>
              <a:rPr lang="en-US" dirty="0" smtClean="0"/>
              <a:t> =&gt; loop variables</a:t>
            </a:r>
          </a:p>
          <a:p>
            <a:r>
              <a:rPr lang="en-US" dirty="0" smtClean="0"/>
              <a:t>Shift  loop variables</a:t>
            </a:r>
          </a:p>
          <a:p>
            <a:r>
              <a:rPr lang="en-US" dirty="0" smtClean="0"/>
              <a:t>Pipeline</a:t>
            </a:r>
          </a:p>
          <a:p>
            <a:pPr lvl="1"/>
            <a:r>
              <a:rPr lang="en-US" dirty="0" smtClean="0"/>
              <a:t>Better cycle time</a:t>
            </a:r>
          </a:p>
          <a:p>
            <a:r>
              <a:rPr lang="en-US" dirty="0" smtClean="0"/>
              <a:t>Address = result + </a:t>
            </a:r>
            <a:r>
              <a:rPr lang="en-US" dirty="0" err="1" smtClean="0"/>
              <a:t>base_addr</a:t>
            </a:r>
            <a:r>
              <a:rPr lang="en-US" dirty="0" smtClean="0"/>
              <a:t> 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648200" y="2540005"/>
            <a:ext cx="4038600" cy="3195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4690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2133600"/>
            <a:ext cx="1295400" cy="13716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Address Context</a:t>
            </a:r>
            <a:endParaRPr lang="en-US" dirty="0"/>
          </a:p>
        </p:txBody>
      </p:sp>
      <p:sp>
        <p:nvSpPr>
          <p:cNvPr id="5" name="Flowchart: Manual Operation 4"/>
          <p:cNvSpPr/>
          <p:nvPr/>
        </p:nvSpPr>
        <p:spPr>
          <a:xfrm>
            <a:off x="2971800" y="2133600"/>
            <a:ext cx="1295400" cy="533400"/>
          </a:xfrm>
          <a:prstGeom prst="flowChartManualOperation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Mux</a:t>
            </a:r>
            <a:r>
              <a:rPr lang="en-US" dirty="0" smtClean="0"/>
              <a:t> 4 x 1</a:t>
            </a:r>
            <a:endParaRPr lang="en-US" dirty="0"/>
          </a:p>
        </p:txBody>
      </p:sp>
      <p:sp>
        <p:nvSpPr>
          <p:cNvPr id="6" name="Flowchart: Manual Operation 5"/>
          <p:cNvSpPr/>
          <p:nvPr/>
        </p:nvSpPr>
        <p:spPr>
          <a:xfrm>
            <a:off x="5105400" y="2133600"/>
            <a:ext cx="1295400" cy="533400"/>
          </a:xfrm>
          <a:prstGeom prst="flowChartManualOperation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Mux</a:t>
            </a:r>
            <a:r>
              <a:rPr lang="en-US" dirty="0" smtClean="0"/>
              <a:t> 4 x 1</a:t>
            </a:r>
            <a:endParaRPr lang="en-US" dirty="0"/>
          </a:p>
        </p:txBody>
      </p:sp>
      <p:sp>
        <p:nvSpPr>
          <p:cNvPr id="7" name="Flowchart: Manual Operation 6"/>
          <p:cNvSpPr/>
          <p:nvPr/>
        </p:nvSpPr>
        <p:spPr>
          <a:xfrm>
            <a:off x="5486400" y="2895600"/>
            <a:ext cx="1295400" cy="533400"/>
          </a:xfrm>
          <a:prstGeom prst="flowChartManualOperation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Mux</a:t>
            </a:r>
            <a:r>
              <a:rPr lang="en-US" dirty="0" smtClean="0"/>
              <a:t> 2 x 1</a:t>
            </a:r>
            <a:endParaRPr lang="en-US" dirty="0"/>
          </a:p>
        </p:txBody>
      </p:sp>
      <p:sp>
        <p:nvSpPr>
          <p:cNvPr id="8" name="Flowchart: Manual Operation 7"/>
          <p:cNvSpPr/>
          <p:nvPr/>
        </p:nvSpPr>
        <p:spPr>
          <a:xfrm>
            <a:off x="6096000" y="4343400"/>
            <a:ext cx="1295400" cy="533400"/>
          </a:xfrm>
          <a:prstGeom prst="flowChartManualOperation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Mux</a:t>
            </a:r>
            <a:r>
              <a:rPr lang="en-US" dirty="0" smtClean="0"/>
              <a:t> 2 x 1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276600" y="30480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276600" y="37338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&lt;&lt;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791200" y="36576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&lt;&lt;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038600" y="60198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3" name="Flowchart: Stored Data 12"/>
          <p:cNvSpPr/>
          <p:nvPr/>
        </p:nvSpPr>
        <p:spPr>
          <a:xfrm rot="16200000">
            <a:off x="5029200" y="5638800"/>
            <a:ext cx="533400" cy="381000"/>
          </a:xfrm>
          <a:prstGeom prst="flowChartOnlineStorag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2000" y="5029200"/>
            <a:ext cx="1676400" cy="3810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Pipeline </a:t>
            </a:r>
            <a:r>
              <a:rPr lang="en-US" dirty="0" err="1" smtClean="0"/>
              <a:t>Reg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743200" y="5029200"/>
            <a:ext cx="1676400" cy="3810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Pipeline </a:t>
            </a:r>
            <a:r>
              <a:rPr lang="en-US" dirty="0" err="1" smtClean="0"/>
              <a:t>Reg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943600" y="5029200"/>
            <a:ext cx="1676400" cy="3810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Pipeline </a:t>
            </a:r>
            <a:r>
              <a:rPr lang="en-US" dirty="0" err="1" smtClean="0"/>
              <a:t>Reg</a:t>
            </a:r>
            <a:endParaRPr lang="en-US" dirty="0"/>
          </a:p>
        </p:txBody>
      </p:sp>
      <p:sp>
        <p:nvSpPr>
          <p:cNvPr id="17" name="Flowchart: Delay 16"/>
          <p:cNvSpPr/>
          <p:nvPr/>
        </p:nvSpPr>
        <p:spPr>
          <a:xfrm rot="5400000">
            <a:off x="342900" y="4457700"/>
            <a:ext cx="304800" cy="381000"/>
          </a:xfrm>
          <a:prstGeom prst="flowChartDelay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/>
          <p:nvPr/>
        </p:nvCxnSpPr>
        <p:spPr>
          <a:xfrm>
            <a:off x="6576058" y="2590800"/>
            <a:ext cx="6629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Down Arrow 45"/>
          <p:cNvSpPr/>
          <p:nvPr/>
        </p:nvSpPr>
        <p:spPr>
          <a:xfrm flipH="1">
            <a:off x="3863341" y="2743200"/>
            <a:ext cx="45719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>
            <a:stCxn id="46" idx="0"/>
          </p:cNvCxnSpPr>
          <p:nvPr/>
        </p:nvCxnSpPr>
        <p:spPr>
          <a:xfrm>
            <a:off x="3886200" y="2743200"/>
            <a:ext cx="6629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Down Arrow 51"/>
          <p:cNvSpPr/>
          <p:nvPr/>
        </p:nvSpPr>
        <p:spPr>
          <a:xfrm flipH="1">
            <a:off x="6911341" y="4038600"/>
            <a:ext cx="45719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>
            <a:stCxn id="52" idx="0"/>
          </p:cNvCxnSpPr>
          <p:nvPr/>
        </p:nvCxnSpPr>
        <p:spPr>
          <a:xfrm>
            <a:off x="6934200" y="4038600"/>
            <a:ext cx="6629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endCxn id="10" idx="3"/>
          </p:cNvCxnSpPr>
          <p:nvPr/>
        </p:nvCxnSpPr>
        <p:spPr>
          <a:xfrm flipH="1">
            <a:off x="4038600" y="3962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6553200" y="38862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609600" y="38862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381000" y="4191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1600200" y="47244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10" idx="2"/>
          </p:cNvCxnSpPr>
          <p:nvPr/>
        </p:nvCxnSpPr>
        <p:spPr>
          <a:xfrm>
            <a:off x="3657600" y="4191000"/>
            <a:ext cx="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3657600" y="35052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6172200" y="35052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6324600" y="41148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8" idx="2"/>
            <a:endCxn id="16" idx="0"/>
          </p:cNvCxnSpPr>
          <p:nvPr/>
        </p:nvCxnSpPr>
        <p:spPr>
          <a:xfrm>
            <a:off x="6743700" y="4876800"/>
            <a:ext cx="381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15" idx="3"/>
            <a:endCxn id="16" idx="1"/>
          </p:cNvCxnSpPr>
          <p:nvPr/>
        </p:nvCxnSpPr>
        <p:spPr>
          <a:xfrm>
            <a:off x="4419600" y="5219700"/>
            <a:ext cx="1524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14" idx="3"/>
            <a:endCxn id="15" idx="1"/>
          </p:cNvCxnSpPr>
          <p:nvPr/>
        </p:nvCxnSpPr>
        <p:spPr>
          <a:xfrm>
            <a:off x="2438400" y="52197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hape 97"/>
          <p:cNvCxnSpPr>
            <a:stCxn id="17" idx="3"/>
            <a:endCxn id="14" idx="1"/>
          </p:cNvCxnSpPr>
          <p:nvPr/>
        </p:nvCxnSpPr>
        <p:spPr>
          <a:xfrm rot="16200000" flipH="1">
            <a:off x="419100" y="4876800"/>
            <a:ext cx="419100" cy="2667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hape 99"/>
          <p:cNvCxnSpPr>
            <a:stCxn id="14" idx="2"/>
          </p:cNvCxnSpPr>
          <p:nvPr/>
        </p:nvCxnSpPr>
        <p:spPr>
          <a:xfrm rot="16200000" flipH="1">
            <a:off x="2552700" y="4457700"/>
            <a:ext cx="609600" cy="25146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hape 101"/>
          <p:cNvCxnSpPr>
            <a:stCxn id="15" idx="2"/>
          </p:cNvCxnSpPr>
          <p:nvPr/>
        </p:nvCxnSpPr>
        <p:spPr>
          <a:xfrm rot="16200000" flipH="1">
            <a:off x="4343400" y="4648200"/>
            <a:ext cx="152400" cy="1676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lbow Connector 103"/>
          <p:cNvCxnSpPr>
            <a:stCxn id="16" idx="2"/>
            <a:endCxn id="13" idx="3"/>
          </p:cNvCxnSpPr>
          <p:nvPr/>
        </p:nvCxnSpPr>
        <p:spPr>
          <a:xfrm rot="5400000">
            <a:off x="5918200" y="4787900"/>
            <a:ext cx="241300" cy="14859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hape 105"/>
          <p:cNvCxnSpPr>
            <a:stCxn id="13" idx="1"/>
          </p:cNvCxnSpPr>
          <p:nvPr/>
        </p:nvCxnSpPr>
        <p:spPr>
          <a:xfrm rot="5400000" flipH="1">
            <a:off x="5010150" y="5810250"/>
            <a:ext cx="76200" cy="495300"/>
          </a:xfrm>
          <a:prstGeom prst="bentConnector4">
            <a:avLst>
              <a:gd name="adj1" fmla="val -300000"/>
              <a:gd name="adj2" fmla="val 7692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12" idx="2"/>
          </p:cNvCxnSpPr>
          <p:nvPr/>
        </p:nvCxnSpPr>
        <p:spPr>
          <a:xfrm>
            <a:off x="4419600" y="64770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>
            <a:off x="1447800" y="35052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1524000" y="1828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>
            <a:off x="3429000" y="27432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>
            <a:off x="5791200" y="25908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>
            <a:off x="3200400" y="1828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3429000" y="1828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>
            <a:off x="3657600" y="1828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>
            <a:off x="3886200" y="1828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/>
          <p:nvPr/>
        </p:nvCxnSpPr>
        <p:spPr>
          <a:xfrm>
            <a:off x="5334000" y="1828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>
            <a:off x="5562600" y="1828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5791200" y="1828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>
            <a:off x="6019800" y="1828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>
            <a:off x="6553200" y="25908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838200" y="106680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Context </a:t>
            </a:r>
            <a:r>
              <a:rPr lang="en-US" dirty="0" err="1" smtClean="0"/>
              <a:t>reg</a:t>
            </a:r>
            <a:r>
              <a:rPr lang="en-US" dirty="0" smtClean="0"/>
              <a:t> from </a:t>
            </a:r>
            <a:r>
              <a:rPr lang="en-US" dirty="0" err="1" smtClean="0"/>
              <a:t>opcode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2971800" y="11430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Loop Counters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5029200" y="11430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Loop Counters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7239000" y="23622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Opcode</a:t>
            </a:r>
            <a:r>
              <a:rPr lang="en-US" dirty="0" smtClean="0"/>
              <a:t> const</a:t>
            </a:r>
            <a:endParaRPr lang="en-US" dirty="0"/>
          </a:p>
        </p:txBody>
      </p:sp>
      <p:cxnSp>
        <p:nvCxnSpPr>
          <p:cNvPr id="128" name="Straight Arrow Connector 127"/>
          <p:cNvCxnSpPr/>
          <p:nvPr/>
        </p:nvCxnSpPr>
        <p:spPr>
          <a:xfrm flipH="1">
            <a:off x="6324600" y="22860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6705600" y="20574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J_sel</a:t>
            </a:r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4114800" y="2133600"/>
            <a:ext cx="137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Modulo</a:t>
            </a:r>
          </a:p>
          <a:p>
            <a:r>
              <a:rPr lang="en-US" dirty="0" smtClean="0"/>
              <a:t>Period from </a:t>
            </a:r>
            <a:r>
              <a:rPr lang="en-US" dirty="0" err="1" smtClean="0"/>
              <a:t>opcode</a:t>
            </a:r>
            <a:endParaRPr lang="en-US" dirty="0"/>
          </a:p>
        </p:txBody>
      </p:sp>
      <p:cxnSp>
        <p:nvCxnSpPr>
          <p:cNvPr id="132" name="Straight Arrow Connector 131"/>
          <p:cNvCxnSpPr/>
          <p:nvPr/>
        </p:nvCxnSpPr>
        <p:spPr>
          <a:xfrm>
            <a:off x="5257800" y="3352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/>
          <p:nvPr/>
        </p:nvCxnSpPr>
        <p:spPr>
          <a:xfrm>
            <a:off x="5867400" y="4800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>
            <a:off x="4953000" y="4495800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Alu_sel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7391400" y="3733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Alu</a:t>
            </a:r>
            <a:endParaRPr lang="en-US" dirty="0" smtClean="0"/>
          </a:p>
          <a:p>
            <a:r>
              <a:rPr lang="en-US" dirty="0" smtClean="0"/>
              <a:t>address</a:t>
            </a:r>
            <a:endParaRPr lang="en-US" dirty="0"/>
          </a:p>
        </p:txBody>
      </p:sp>
      <p:sp>
        <p:nvSpPr>
          <p:cNvPr id="137" name="TextBox 136"/>
          <p:cNvSpPr txBox="1"/>
          <p:nvPr/>
        </p:nvSpPr>
        <p:spPr>
          <a:xfrm>
            <a:off x="6934200" y="3581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38" name="TextBox 137"/>
          <p:cNvSpPr txBox="1"/>
          <p:nvPr/>
        </p:nvSpPr>
        <p:spPr>
          <a:xfrm>
            <a:off x="4495800" y="3810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39" name="TextBox 138"/>
          <p:cNvSpPr txBox="1"/>
          <p:nvPr/>
        </p:nvSpPr>
        <p:spPr>
          <a:xfrm>
            <a:off x="990600" y="41910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Base address</a:t>
            </a:r>
            <a:endParaRPr lang="en-US" dirty="0"/>
          </a:p>
        </p:txBody>
      </p:sp>
      <p:sp>
        <p:nvSpPr>
          <p:cNvPr id="140" name="TextBox 139"/>
          <p:cNvSpPr txBox="1"/>
          <p:nvPr/>
        </p:nvSpPr>
        <p:spPr>
          <a:xfrm>
            <a:off x="0" y="35052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Clock</a:t>
            </a:r>
          </a:p>
          <a:p>
            <a:r>
              <a:rPr lang="en-US" dirty="0" smtClean="0"/>
              <a:t>Enable</a:t>
            </a:r>
            <a:endParaRPr 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3048000" y="64770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Address</a:t>
            </a:r>
            <a:endParaRPr lang="en-US" dirty="0"/>
          </a:p>
        </p:txBody>
      </p:sp>
      <p:sp>
        <p:nvSpPr>
          <p:cNvPr id="142" name="TextBox 141"/>
          <p:cNvSpPr txBox="1"/>
          <p:nvPr/>
        </p:nvSpPr>
        <p:spPr>
          <a:xfrm>
            <a:off x="2057400" y="3276600"/>
            <a:ext cx="1371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i_sel</a:t>
            </a:r>
            <a:r>
              <a:rPr lang="en-US" dirty="0" smtClean="0"/>
              <a:t>, </a:t>
            </a:r>
            <a:r>
              <a:rPr lang="en-US" dirty="0" err="1" smtClean="0"/>
              <a:t>j_sel</a:t>
            </a:r>
            <a:r>
              <a:rPr lang="en-US" dirty="0" smtClean="0"/>
              <a:t>, </a:t>
            </a:r>
            <a:r>
              <a:rPr lang="en-US" dirty="0" err="1" smtClean="0"/>
              <a:t>const_sel</a:t>
            </a:r>
            <a:r>
              <a:rPr lang="en-US" dirty="0" smtClean="0"/>
              <a:t>, </a:t>
            </a:r>
            <a:r>
              <a:rPr lang="en-US" dirty="0" err="1" smtClean="0"/>
              <a:t>alu_sel</a:t>
            </a:r>
            <a:r>
              <a:rPr lang="en-US" dirty="0" smtClean="0"/>
              <a:t>, x, y, Base address</a:t>
            </a:r>
            <a:endParaRPr lang="en-US" dirty="0"/>
          </a:p>
        </p:txBody>
      </p:sp>
      <p:sp>
        <p:nvSpPr>
          <p:cNvPr id="72" name="Slide Number Placeholder 7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“Super” DSP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Clustered execution units</a:t>
            </a:r>
          </a:p>
          <a:p>
            <a:pPr lvl="1"/>
            <a:r>
              <a:rPr lang="en-US" dirty="0" smtClean="0"/>
              <a:t>VLSI rocks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 smtClean="0"/>
          </a:p>
          <a:p>
            <a:r>
              <a:rPr lang="en-US" dirty="0" smtClean="0"/>
              <a:t>ILP limitation</a:t>
            </a:r>
          </a:p>
          <a:p>
            <a:pPr lvl="1"/>
            <a:r>
              <a:rPr lang="en-US" dirty="0" smtClean="0"/>
              <a:t>Improve throughput</a:t>
            </a:r>
          </a:p>
          <a:p>
            <a:pPr lvl="1"/>
            <a:r>
              <a:rPr lang="en-US" dirty="0" smtClean="0"/>
              <a:t>Timely data delivery to execution units</a:t>
            </a:r>
          </a:p>
          <a:p>
            <a:pPr lvl="1"/>
            <a:r>
              <a:rPr lang="en-US" dirty="0" smtClean="0"/>
              <a:t>Limited  memory, power</a:t>
            </a:r>
          </a:p>
          <a:p>
            <a:pPr lvl="1"/>
            <a:endParaRPr lang="en-US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54725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VLIW</a:t>
            </a:r>
          </a:p>
          <a:p>
            <a:r>
              <a:rPr lang="en-US" dirty="0" smtClean="0"/>
              <a:t>Specialized on-chip memory system</a:t>
            </a:r>
          </a:p>
          <a:p>
            <a:r>
              <a:rPr lang="en-US" dirty="0" smtClean="0"/>
              <a:t>scratch pad memory </a:t>
            </a:r>
          </a:p>
          <a:p>
            <a:r>
              <a:rPr lang="en-US" dirty="0" smtClean="0"/>
              <a:t>cache banks</a:t>
            </a:r>
          </a:p>
          <a:p>
            <a:pPr lvl="1"/>
            <a:r>
              <a:rPr lang="en-US" dirty="0" smtClean="0"/>
              <a:t> bit-reversal</a:t>
            </a:r>
          </a:p>
          <a:p>
            <a:pPr lvl="1"/>
            <a:r>
              <a:rPr lang="en-US" dirty="0" smtClean="0"/>
              <a:t>auto increment addressing modes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Oval Callout 4"/>
          <p:cNvSpPr/>
          <p:nvPr/>
        </p:nvSpPr>
        <p:spPr>
          <a:xfrm>
            <a:off x="7848600" y="2895600"/>
            <a:ext cx="1295400" cy="990600"/>
          </a:xfrm>
          <a:prstGeom prst="wedgeEllipseCallout">
            <a:avLst>
              <a:gd name="adj1" fmla="val -57756"/>
              <a:gd name="adj2" fmla="val 66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SW control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cases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Loop unrolling </a:t>
            </a:r>
          </a:p>
          <a:p>
            <a:pPr lvl="1"/>
            <a:r>
              <a:rPr lang="en-US" dirty="0" smtClean="0"/>
              <a:t>Address calculation</a:t>
            </a:r>
          </a:p>
          <a:p>
            <a:pPr lvl="2"/>
            <a:r>
              <a:rPr lang="en-US" dirty="0" smtClean="0"/>
              <a:t>1 loop variable + 1 unroll factor</a:t>
            </a:r>
          </a:p>
          <a:p>
            <a:pPr lvl="2"/>
            <a:r>
              <a:rPr lang="en-US" dirty="0" smtClean="0"/>
              <a:t>In  immediate field of the instruction</a:t>
            </a:r>
          </a:p>
          <a:p>
            <a:pPr lvl="1"/>
            <a:r>
              <a:rPr lang="en-US" dirty="0" smtClean="0"/>
              <a:t>Input to upper 2x1 </a:t>
            </a:r>
            <a:r>
              <a:rPr lang="en-US" dirty="0" err="1" smtClean="0"/>
              <a:t>mux</a:t>
            </a:r>
            <a:endParaRPr lang="en-US" dirty="0" smtClean="0"/>
          </a:p>
          <a:p>
            <a:r>
              <a:rPr lang="en-US" dirty="0" smtClean="0"/>
              <a:t>ALU address computation</a:t>
            </a:r>
          </a:p>
          <a:p>
            <a:pPr lvl="1"/>
            <a:r>
              <a:rPr lang="en-US" dirty="0" smtClean="0"/>
              <a:t>Selected by lower 2x1 </a:t>
            </a:r>
            <a:r>
              <a:rPr lang="en-US" dirty="0" err="1" smtClean="0"/>
              <a:t>mux</a:t>
            </a:r>
            <a:endParaRPr lang="en-US" dirty="0" smtClean="0"/>
          </a:p>
          <a:p>
            <a:pPr lvl="1"/>
            <a:r>
              <a:rPr lang="en-US" dirty="0" smtClean="0"/>
              <a:t>0/ 1 loop variables</a:t>
            </a:r>
          </a:p>
          <a:p>
            <a:pPr lvl="1"/>
            <a:r>
              <a:rPr lang="en-US" dirty="0" smtClean="0"/>
              <a:t> loop counter = 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Modulo Scheduling: Catch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Modulo period in </a:t>
            </a:r>
            <a:r>
              <a:rPr lang="en-US" dirty="0" err="1" smtClean="0"/>
              <a:t>Load.context</a:t>
            </a:r>
            <a:r>
              <a:rPr lang="en-US" dirty="0" smtClean="0"/>
              <a:t>/ </a:t>
            </a:r>
            <a:r>
              <a:rPr lang="en-US" dirty="0" err="1" smtClean="0"/>
              <a:t>Store.context</a:t>
            </a:r>
            <a:r>
              <a:rPr lang="en-US" dirty="0" smtClean="0"/>
              <a:t> != 0</a:t>
            </a:r>
          </a:p>
          <a:p>
            <a:r>
              <a:rPr lang="en-US" dirty="0" smtClean="0"/>
              <a:t>overlap execution of multiple instances of inner loop</a:t>
            </a:r>
          </a:p>
          <a:p>
            <a:pPr lvl="1"/>
            <a:r>
              <a:rPr lang="en-US" dirty="0" smtClean="0"/>
              <a:t>Example: Loop of latency=30 cycles</a:t>
            </a:r>
          </a:p>
          <a:p>
            <a:pPr lvl="1"/>
            <a:r>
              <a:rPr lang="en-US" dirty="0" smtClean="0"/>
              <a:t>Can start instance after 5 cycles  </a:t>
            </a:r>
          </a:p>
          <a:p>
            <a:pPr lvl="2"/>
            <a:r>
              <a:rPr lang="en-US" sz="2400" dirty="0" smtClean="0"/>
              <a:t>No resource conflicts, data dependences</a:t>
            </a:r>
          </a:p>
          <a:p>
            <a:pPr lvl="3"/>
            <a:r>
              <a:rPr lang="en-US" sz="2400" dirty="0" smtClean="0"/>
              <a:t>Loop variable ++ every 5 cycles</a:t>
            </a:r>
          </a:p>
          <a:p>
            <a:pPr lvl="3"/>
            <a:r>
              <a:rPr lang="en-US" sz="2400" dirty="0" smtClean="0"/>
              <a:t>Old instances get wrong value </a:t>
            </a:r>
          </a:p>
          <a:p>
            <a:pPr lvl="2"/>
            <a:r>
              <a:rPr lang="en-US" sz="2400" dirty="0" smtClean="0"/>
              <a:t>dependences for load/store instructions @loop end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Oval Callout 7"/>
          <p:cNvSpPr/>
          <p:nvPr/>
        </p:nvSpPr>
        <p:spPr>
          <a:xfrm>
            <a:off x="5410200" y="2895600"/>
            <a:ext cx="1676400" cy="990600"/>
          </a:xfrm>
          <a:prstGeom prst="wedgeEllipseCallout">
            <a:avLst>
              <a:gd name="adj1" fmla="val -56077"/>
              <a:gd name="adj2" fmla="val 280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 instances in //</a:t>
            </a:r>
            <a:endParaRPr lang="en-US" dirty="0"/>
          </a:p>
        </p:txBody>
      </p:sp>
      <p:sp>
        <p:nvSpPr>
          <p:cNvPr id="9" name="Oval Callout 8"/>
          <p:cNvSpPr/>
          <p:nvPr/>
        </p:nvSpPr>
        <p:spPr>
          <a:xfrm>
            <a:off x="6019800" y="4267200"/>
            <a:ext cx="1447800" cy="609600"/>
          </a:xfrm>
          <a:prstGeom prst="wedgeEllipseCallout">
            <a:avLst>
              <a:gd name="adj1" fmla="val -49983"/>
              <a:gd name="adj2" fmla="val 50961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Problem!!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Modulo Scheduling: Solution</a:t>
            </a:r>
            <a:endParaRPr lang="en-US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Traditional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Array Variable Renaming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Rotating Register File</a:t>
            </a:r>
          </a:p>
          <a:p>
            <a:r>
              <a:rPr lang="en-US" dirty="0" smtClean="0"/>
              <a:t>Multiple copies of loop variable</a:t>
            </a:r>
          </a:p>
          <a:p>
            <a:r>
              <a:rPr lang="en-US" dirty="0" smtClean="0"/>
              <a:t>Multiple address calculations</a:t>
            </a:r>
          </a:p>
          <a:p>
            <a:r>
              <a:rPr lang="en-US" dirty="0" smtClean="0">
                <a:sym typeface="Wingdings" pitchFamily="2" charset="2"/>
              </a:rPr>
              <a:t> </a:t>
            </a:r>
            <a:r>
              <a:rPr lang="en-US" dirty="0" smtClean="0"/>
              <a:t>long latency loop body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Single copy</a:t>
            </a:r>
          </a:p>
          <a:p>
            <a:r>
              <a:rPr lang="en-US" dirty="0" smtClean="0"/>
              <a:t>Compensate for increment</a:t>
            </a:r>
          </a:p>
          <a:p>
            <a:pPr lvl="1"/>
            <a:r>
              <a:rPr lang="en-US" dirty="0" smtClean="0"/>
              <a:t>Subtraction</a:t>
            </a:r>
          </a:p>
          <a:p>
            <a:pPr lvl="1"/>
            <a:r>
              <a:rPr lang="en-US" dirty="0" smtClean="0"/>
              <a:t>Modulo period</a:t>
            </a:r>
          </a:p>
          <a:p>
            <a:pPr lvl="1"/>
            <a:r>
              <a:rPr lang="en-US" dirty="0" smtClean="0"/>
              <a:t>Immediate field of Ld/ St</a:t>
            </a:r>
          </a:p>
          <a:p>
            <a:r>
              <a:rPr lang="en-US" dirty="0" smtClean="0"/>
              <a:t>Throughput </a:t>
            </a:r>
          </a:p>
          <a:p>
            <a:pPr lvl="1"/>
            <a:r>
              <a:rPr lang="en-US" dirty="0" smtClean="0"/>
              <a:t>Use entire scratchpad</a:t>
            </a:r>
          </a:p>
          <a:p>
            <a:pPr lvl="1"/>
            <a:r>
              <a:rPr lang="en-US" dirty="0" smtClean="0"/>
              <a:t>Separate rotating </a:t>
            </a:r>
            <a:r>
              <a:rPr lang="en-US" dirty="0" err="1" smtClean="0"/>
              <a:t>reg</a:t>
            </a:r>
            <a:r>
              <a:rPr lang="en-US" dirty="0" smtClean="0"/>
              <a:t> for each array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10" name="Up Arrow 9"/>
          <p:cNvSpPr/>
          <p:nvPr/>
        </p:nvSpPr>
        <p:spPr>
          <a:xfrm>
            <a:off x="6553200" y="4419600"/>
            <a:ext cx="1524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Software running on a 400 MHz Intel </a:t>
            </a:r>
            <a:r>
              <a:rPr lang="en-US" dirty="0" err="1" smtClean="0"/>
              <a:t>XScale</a:t>
            </a:r>
            <a:r>
              <a:rPr lang="en-US" dirty="0" smtClean="0"/>
              <a:t> embedded processor</a:t>
            </a:r>
          </a:p>
          <a:p>
            <a:pPr lvl="1"/>
            <a:r>
              <a:rPr lang="en-US" dirty="0" smtClean="0"/>
              <a:t>No floating point instructions</a:t>
            </a:r>
          </a:p>
          <a:p>
            <a:pPr lvl="1"/>
            <a:r>
              <a:rPr lang="en-US" dirty="0" smtClean="0"/>
              <a:t>Replaced by integer instructions</a:t>
            </a:r>
          </a:p>
          <a:p>
            <a:pPr lvl="2"/>
            <a:r>
              <a:rPr lang="en-US" dirty="0" smtClean="0"/>
              <a:t>For lower bound performance, energy</a:t>
            </a:r>
          </a:p>
          <a:p>
            <a:r>
              <a:rPr lang="en-US" dirty="0" smtClean="0"/>
              <a:t> 2.4 GHz Intel Pentium 4 processor.</a:t>
            </a:r>
          </a:p>
          <a:p>
            <a:pPr lvl="1"/>
            <a:r>
              <a:rPr lang="en-US" dirty="0" smtClean="0"/>
              <a:t> No energy optimization</a:t>
            </a:r>
          </a:p>
          <a:p>
            <a:pPr lvl="1"/>
            <a:r>
              <a:rPr lang="en-US" dirty="0" smtClean="0"/>
              <a:t>Optimized: No perception task support</a:t>
            </a:r>
          </a:p>
          <a:p>
            <a:r>
              <a:rPr lang="en-US" dirty="0" smtClean="0"/>
              <a:t>Micro-code running on our VLIW architecture</a:t>
            </a:r>
          </a:p>
          <a:p>
            <a:r>
              <a:rPr lang="en-US" dirty="0" smtClean="0"/>
              <a:t> custom ASIC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Evaluation (2)</a:t>
            </a:r>
            <a:endParaRPr lang="en-US" sz="3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4040188" cy="609600"/>
          </a:xfrm>
        </p:spPr>
        <p:txBody>
          <a:bodyPr/>
          <a:lstStyle/>
          <a:p>
            <a:r>
              <a:rPr lang="en-US" dirty="0" smtClean="0"/>
              <a:t>Benchmarks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645025" y="1524001"/>
            <a:ext cx="4041775" cy="609599"/>
          </a:xfrm>
        </p:spPr>
        <p:txBody>
          <a:bodyPr/>
          <a:lstStyle/>
          <a:p>
            <a:r>
              <a:rPr lang="en-US" dirty="0" smtClean="0"/>
              <a:t>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40188" cy="4226720"/>
          </a:xfrm>
        </p:spPr>
        <p:txBody>
          <a:bodyPr>
            <a:normAutofit/>
          </a:bodyPr>
          <a:lstStyle/>
          <a:p>
            <a:r>
              <a:rPr lang="en-US" dirty="0" smtClean="0"/>
              <a:t>Speech recognizer</a:t>
            </a:r>
          </a:p>
          <a:p>
            <a:pPr lvl="1"/>
            <a:r>
              <a:rPr lang="en-US" dirty="0" smtClean="0"/>
              <a:t>Data-dependent branches</a:t>
            </a:r>
          </a:p>
          <a:p>
            <a:pPr lvl="2"/>
            <a:r>
              <a:rPr lang="en-US" dirty="0" smtClean="0"/>
              <a:t>If-converted</a:t>
            </a:r>
          </a:p>
          <a:p>
            <a:r>
              <a:rPr lang="en-US" dirty="0" smtClean="0"/>
              <a:t>Visual feature recognition</a:t>
            </a:r>
          </a:p>
          <a:p>
            <a:pPr lvl="1"/>
            <a:r>
              <a:rPr lang="en-US" dirty="0" smtClean="0"/>
              <a:t>Image segmentation</a:t>
            </a:r>
          </a:p>
          <a:p>
            <a:pPr lvl="1"/>
            <a:r>
              <a:rPr lang="en-US" dirty="0" smtClean="0"/>
              <a:t>Neural networks</a:t>
            </a:r>
          </a:p>
          <a:p>
            <a:pPr lvl="1"/>
            <a:r>
              <a:rPr lang="en-US" dirty="0" err="1" smtClean="0"/>
              <a:t>Vectorizable</a:t>
            </a:r>
            <a:endParaRPr lang="en-US" dirty="0" smtClean="0"/>
          </a:p>
          <a:p>
            <a:r>
              <a:rPr lang="en-US" dirty="0" smtClean="0"/>
              <a:t>DSP, encryption</a:t>
            </a:r>
          </a:p>
          <a:p>
            <a:pPr lvl="1"/>
            <a:r>
              <a:rPr lang="en-US" dirty="0" smtClean="0"/>
              <a:t> For generality</a:t>
            </a:r>
          </a:p>
          <a:p>
            <a:pPr lvl="2"/>
            <a:r>
              <a:rPr lang="en-US" dirty="0" smtClean="0"/>
              <a:t>Floating-point</a:t>
            </a:r>
          </a:p>
          <a:p>
            <a:pPr lvl="2"/>
            <a:r>
              <a:rPr lang="en-US" dirty="0" smtClean="0"/>
              <a:t>Integer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133600"/>
            <a:ext cx="4041775" cy="4226720"/>
          </a:xfrm>
        </p:spPr>
        <p:txBody>
          <a:bodyPr>
            <a:normAutofit/>
          </a:bodyPr>
          <a:lstStyle/>
          <a:p>
            <a:r>
              <a:rPr lang="en-US" dirty="0" smtClean="0"/>
              <a:t>Throughput</a:t>
            </a:r>
          </a:p>
          <a:p>
            <a:r>
              <a:rPr lang="en-US" dirty="0" smtClean="0"/>
              <a:t>Energy </a:t>
            </a:r>
          </a:p>
          <a:p>
            <a:pPr lvl="1"/>
            <a:r>
              <a:rPr lang="en-US" dirty="0" smtClean="0"/>
              <a:t>to process 1 input block</a:t>
            </a:r>
          </a:p>
          <a:p>
            <a:r>
              <a:rPr lang="en-US" dirty="0" smtClean="0"/>
              <a:t>Performance Vs Energy</a:t>
            </a:r>
          </a:p>
          <a:p>
            <a:pPr lvl="1"/>
            <a:r>
              <a:rPr lang="en-US" dirty="0" smtClean="0"/>
              <a:t>Work per energy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Energy*delay </a:t>
            </a:r>
          </a:p>
          <a:p>
            <a:pPr lvl="2"/>
            <a:r>
              <a:rPr lang="en-US" dirty="0" smtClean="0"/>
              <a:t>Normalized feature size</a:t>
            </a:r>
          </a:p>
          <a:p>
            <a:pPr lvl="2"/>
            <a:r>
              <a:rPr lang="en-US" dirty="0" smtClean="0"/>
              <a:t>Constant field scaling</a:t>
            </a:r>
          </a:p>
          <a:p>
            <a:pPr lvl="3"/>
            <a:r>
              <a:rPr lang="en-US" dirty="0" smtClean="0"/>
              <a:t>Delay: </a:t>
            </a:r>
            <a:r>
              <a:rPr lang="el-GR" dirty="0" smtClean="0"/>
              <a:t>λ</a:t>
            </a:r>
            <a:endParaRPr lang="en-US" dirty="0" smtClean="0"/>
          </a:p>
          <a:p>
            <a:pPr lvl="3"/>
            <a:r>
              <a:rPr lang="en-US" dirty="0" smtClean="0"/>
              <a:t>Energy: </a:t>
            </a:r>
            <a:r>
              <a:rPr lang="el-GR" dirty="0" smtClean="0"/>
              <a:t>λ</a:t>
            </a:r>
            <a:r>
              <a:rPr lang="en-US" dirty="0" smtClean="0"/>
              <a:t>^3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10" name="Rectangular Callout 9"/>
          <p:cNvSpPr/>
          <p:nvPr/>
        </p:nvSpPr>
        <p:spPr>
          <a:xfrm>
            <a:off x="7239000" y="3886200"/>
            <a:ext cx="1676400" cy="685800"/>
          </a:xfrm>
          <a:prstGeom prst="wedgeRectCallout">
            <a:avLst>
              <a:gd name="adj1" fmla="val -66987"/>
              <a:gd name="adj2" fmla="val 46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Architecture +Process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Evaluation (3)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Instruments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Spice</a:t>
            </a:r>
          </a:p>
          <a:p>
            <a:pPr lvl="1"/>
            <a:r>
              <a:rPr lang="en-US" dirty="0" smtClean="0"/>
              <a:t>Supply Current</a:t>
            </a:r>
          </a:p>
          <a:p>
            <a:pPr lvl="1"/>
            <a:r>
              <a:rPr lang="en-US" dirty="0" smtClean="0"/>
              <a:t>Instantaneous power</a:t>
            </a:r>
          </a:p>
          <a:p>
            <a:pPr lvl="1"/>
            <a:r>
              <a:rPr lang="en-US" dirty="0" smtClean="0"/>
              <a:t>Energy = ∫Power / time </a:t>
            </a:r>
          </a:p>
          <a:p>
            <a:endParaRPr lang="en-US" dirty="0" smtClean="0"/>
          </a:p>
          <a:p>
            <a:r>
              <a:rPr lang="en-US" dirty="0" smtClean="0"/>
              <a:t>SRAM</a:t>
            </a:r>
          </a:p>
          <a:p>
            <a:pPr lvl="1"/>
            <a:r>
              <a:rPr lang="en-US" dirty="0" smtClean="0"/>
              <a:t>Log each read/ write/ idle cycle</a:t>
            </a:r>
          </a:p>
          <a:p>
            <a:r>
              <a:rPr lang="en-US" dirty="0" smtClean="0"/>
              <a:t>Clock trees + loads</a:t>
            </a:r>
          </a:p>
          <a:p>
            <a:pPr lvl="1"/>
            <a:r>
              <a:rPr lang="en-US" dirty="0" err="1" smtClean="0"/>
              <a:t>Netlists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Average processor current</a:t>
            </a:r>
          </a:p>
          <a:p>
            <a:pPr lvl="1"/>
            <a:r>
              <a:rPr lang="en-US" dirty="0" smtClean="0"/>
              <a:t>Current probe</a:t>
            </a:r>
          </a:p>
          <a:p>
            <a:pPr lvl="1"/>
            <a:r>
              <a:rPr lang="en-US" dirty="0" smtClean="0"/>
              <a:t>Digital Oscilloscope</a:t>
            </a:r>
          </a:p>
          <a:p>
            <a:r>
              <a:rPr lang="en-US" dirty="0" smtClean="0"/>
              <a:t>PCB modification</a:t>
            </a:r>
          </a:p>
          <a:p>
            <a:pPr lvl="1"/>
            <a:r>
              <a:rPr lang="en-US" dirty="0" smtClean="0"/>
              <a:t>Pentium</a:t>
            </a:r>
          </a:p>
          <a:p>
            <a:pPr lvl="1"/>
            <a:r>
              <a:rPr lang="en-US" dirty="0" err="1" smtClean="0"/>
              <a:t>XScale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</a:t>
            </a:r>
            <a:r>
              <a:rPr lang="en-US" dirty="0" smtClean="0"/>
              <a:t> DSP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2460709"/>
            <a:ext cx="4038600" cy="3354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Placeholder 9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Better IPC</a:t>
            </a:r>
          </a:p>
          <a:p>
            <a:pPr lvl="1"/>
            <a:r>
              <a:rPr lang="en-US" dirty="0" smtClean="0"/>
              <a:t>3.3x better</a:t>
            </a:r>
          </a:p>
          <a:p>
            <a:pPr lvl="1"/>
            <a:r>
              <a:rPr lang="en-US" dirty="0" err="1" smtClean="0"/>
              <a:t>W.r.t</a:t>
            </a:r>
            <a:r>
              <a:rPr lang="en-US" dirty="0" smtClean="0"/>
              <a:t>. SGI </a:t>
            </a:r>
            <a:r>
              <a:rPr lang="en-US" dirty="0" err="1" smtClean="0"/>
              <a:t>MIPSPro</a:t>
            </a:r>
            <a:endParaRPr lang="en-US" dirty="0" smtClean="0"/>
          </a:p>
          <a:p>
            <a:r>
              <a:rPr lang="en-US" dirty="0" smtClean="0"/>
              <a:t>On-chip memory </a:t>
            </a:r>
          </a:p>
          <a:p>
            <a:r>
              <a:rPr lang="en-US" dirty="0" smtClean="0"/>
              <a:t>Functional Unit utilization</a:t>
            </a:r>
          </a:p>
          <a:p>
            <a:r>
              <a:rPr lang="en-US" dirty="0" smtClean="0"/>
              <a:t>High operand flow</a:t>
            </a:r>
          </a:p>
          <a:p>
            <a:pPr lvl="2"/>
            <a:r>
              <a:rPr lang="en-US" dirty="0" smtClean="0"/>
              <a:t>Loop accelerator</a:t>
            </a:r>
          </a:p>
          <a:p>
            <a:pPr lvl="2"/>
            <a:r>
              <a:rPr lang="en-US" dirty="0" smtClean="0"/>
              <a:t>Scratchpad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6934200" y="1828800"/>
            <a:ext cx="1981200" cy="838200"/>
          </a:xfrm>
          <a:prstGeom prst="wedgeRectCallout">
            <a:avLst>
              <a:gd name="adj1" fmla="val -21543"/>
              <a:gd name="adj2" fmla="val 776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Out-of-order processing,</a:t>
            </a:r>
          </a:p>
          <a:p>
            <a:pPr algn="ctr"/>
            <a:r>
              <a:rPr lang="en-US" dirty="0" smtClean="0"/>
              <a:t>optimized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Throughput </a:t>
            </a:r>
          </a:p>
          <a:p>
            <a:pPr lvl="1"/>
            <a:r>
              <a:rPr lang="en-US" dirty="0" smtClean="0"/>
              <a:t>Real time performance</a:t>
            </a:r>
          </a:p>
          <a:p>
            <a:pPr lvl="1"/>
            <a:r>
              <a:rPr lang="en-US" dirty="0" smtClean="0"/>
              <a:t>Stream computations</a:t>
            </a:r>
          </a:p>
          <a:p>
            <a:r>
              <a:rPr lang="en-US" dirty="0" smtClean="0"/>
              <a:t>Throughput = #input packets processed per second</a:t>
            </a:r>
          </a:p>
          <a:p>
            <a:pPr lvl="1"/>
            <a:r>
              <a:rPr lang="en-US" dirty="0" smtClean="0"/>
              <a:t>Normalized </a:t>
            </a:r>
            <a:r>
              <a:rPr lang="en-US" dirty="0" err="1" smtClean="0"/>
              <a:t>w.r.t</a:t>
            </a:r>
            <a:r>
              <a:rPr lang="en-US" dirty="0" smtClean="0"/>
              <a:t>.  Pentium 4</a:t>
            </a:r>
          </a:p>
          <a:p>
            <a:r>
              <a:rPr lang="en-US" dirty="0" smtClean="0"/>
              <a:t>VLIW architecture </a:t>
            </a:r>
          </a:p>
          <a:p>
            <a:pPr lvl="1"/>
            <a:r>
              <a:rPr lang="en-US" dirty="0" smtClean="0"/>
              <a:t>1.75 x better than Pentium 4</a:t>
            </a:r>
          </a:p>
          <a:p>
            <a:pPr lvl="1"/>
            <a:r>
              <a:rPr lang="en-US" dirty="0" smtClean="0"/>
              <a:t>41.4% of ASIC’s performance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525208"/>
            <a:ext cx="4038600" cy="3225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ular Callout 5"/>
          <p:cNvSpPr/>
          <p:nvPr/>
        </p:nvSpPr>
        <p:spPr>
          <a:xfrm>
            <a:off x="5257800" y="1524000"/>
            <a:ext cx="1447800" cy="7620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Note: Log scale on Y axis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Results(3)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Throughput is achieved at energy levels  13.5x better than </a:t>
            </a:r>
            <a:r>
              <a:rPr lang="en-US" dirty="0" err="1" smtClean="0"/>
              <a:t>XScale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28</a:t>
            </a:fld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499861"/>
            <a:ext cx="4038600" cy="3275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ular Callout 5"/>
          <p:cNvSpPr/>
          <p:nvPr/>
        </p:nvSpPr>
        <p:spPr>
          <a:xfrm>
            <a:off x="4419600" y="4038600"/>
            <a:ext cx="2133600" cy="1066800"/>
          </a:xfrm>
          <a:prstGeom prst="wedgeRoundRectCallout">
            <a:avLst>
              <a:gd name="adj1" fmla="val -55118"/>
              <a:gd name="adj2" fmla="val 479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Note: ASIC implementation was used for 4 benchmarks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Energy*delay</a:t>
            </a:r>
          </a:p>
          <a:p>
            <a:pPr lvl="1"/>
            <a:r>
              <a:rPr lang="en-US" dirty="0" smtClean="0"/>
              <a:t> 159x better than </a:t>
            </a:r>
            <a:r>
              <a:rPr lang="en-US" dirty="0" err="1" smtClean="0"/>
              <a:t>XScale</a:t>
            </a:r>
            <a:endParaRPr lang="en-US" dirty="0" smtClean="0"/>
          </a:p>
          <a:p>
            <a:pPr lvl="1"/>
            <a:r>
              <a:rPr lang="en-US" dirty="0" smtClean="0"/>
              <a:t>12 times worse than ASIC implementation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Advantages over General Processor/ ASIC</a:t>
            </a:r>
          </a:p>
          <a:p>
            <a:pPr lvl="1"/>
            <a:r>
              <a:rPr lang="en-US" dirty="0" smtClean="0"/>
              <a:t>Better energy + performance</a:t>
            </a:r>
          </a:p>
          <a:p>
            <a:pPr lvl="1"/>
            <a:r>
              <a:rPr lang="en-US" dirty="0" smtClean="0"/>
              <a:t>Programmable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442981"/>
            <a:ext cx="4038600" cy="3389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Author’s solution: Sneak peek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SRAM</a:t>
            </a:r>
          </a:p>
          <a:p>
            <a:r>
              <a:rPr lang="en-US" dirty="0" smtClean="0"/>
              <a:t>Distributed Address Generators</a:t>
            </a:r>
          </a:p>
          <a:p>
            <a:r>
              <a:rPr lang="en-US" dirty="0" smtClean="0"/>
              <a:t>Loop Acceleration Unit</a:t>
            </a:r>
          </a:p>
          <a:p>
            <a:r>
              <a:rPr lang="en-US" dirty="0" smtClean="0"/>
              <a:t>Array Variable Renaming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r>
              <a:rPr lang="en-US" dirty="0" smtClean="0"/>
              <a:t>Related study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876800" cy="4754725"/>
          </a:xfrm>
        </p:spPr>
        <p:txBody>
          <a:bodyPr>
            <a:noAutofit/>
          </a:bodyPr>
          <a:lstStyle/>
          <a:p>
            <a:r>
              <a:rPr lang="en-US" sz="2000" dirty="0" smtClean="0"/>
              <a:t>Low power Scratchpad</a:t>
            </a:r>
          </a:p>
          <a:p>
            <a:r>
              <a:rPr lang="en-US" sz="2000" dirty="0" smtClean="0"/>
              <a:t>IBM Elite DSP </a:t>
            </a:r>
          </a:p>
          <a:p>
            <a:pPr lvl="1"/>
            <a:r>
              <a:rPr lang="en-US" sz="2000" dirty="0" smtClean="0"/>
              <a:t>Vector extensions</a:t>
            </a:r>
          </a:p>
          <a:p>
            <a:pPr lvl="1"/>
            <a:r>
              <a:rPr lang="en-US" sz="2000" dirty="0" smtClean="0"/>
              <a:t>Operate on disjoint data</a:t>
            </a:r>
          </a:p>
          <a:p>
            <a:r>
              <a:rPr lang="en-US" sz="2000" dirty="0" smtClean="0"/>
              <a:t>Reconfigurable Streaming Vector Processor</a:t>
            </a:r>
          </a:p>
          <a:p>
            <a:pPr lvl="1"/>
            <a:r>
              <a:rPr lang="en-US" sz="2000" dirty="0" smtClean="0"/>
              <a:t> Base-stride vectors accelerated</a:t>
            </a:r>
          </a:p>
          <a:p>
            <a:pPr lvl="1"/>
            <a:r>
              <a:rPr lang="en-US" sz="2000" dirty="0" smtClean="0"/>
              <a:t>Vector register files: less autonomy</a:t>
            </a:r>
          </a:p>
          <a:p>
            <a:r>
              <a:rPr lang="en-US" sz="2000" dirty="0" smtClean="0"/>
              <a:t>Vector register files </a:t>
            </a:r>
          </a:p>
          <a:p>
            <a:pPr lvl="1"/>
            <a:r>
              <a:rPr lang="en-US" sz="2000" dirty="0" smtClean="0"/>
              <a:t>Auto address generation</a:t>
            </a:r>
          </a:p>
          <a:p>
            <a:pPr lvl="1"/>
            <a:r>
              <a:rPr lang="en-US" sz="2000" dirty="0" smtClean="0"/>
              <a:t>Hardcoded hardware scheduling</a:t>
            </a:r>
          </a:p>
          <a:p>
            <a:r>
              <a:rPr lang="en-US" sz="2000" dirty="0" smtClean="0"/>
              <a:t>DSP Processors</a:t>
            </a:r>
          </a:p>
          <a:p>
            <a:pPr lvl="1"/>
            <a:r>
              <a:rPr lang="en-US" sz="2000" dirty="0" smtClean="0"/>
              <a:t> bit-reversed addressing modes</a:t>
            </a:r>
          </a:p>
          <a:p>
            <a:pPr lvl="1"/>
            <a:r>
              <a:rPr lang="en-US" sz="2000" dirty="0" smtClean="0"/>
              <a:t> auto ++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486400" y="1905000"/>
            <a:ext cx="3276600" cy="443484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3600" dirty="0" smtClean="0"/>
              <a:t>Author’s approach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en-US" sz="3600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en-US" sz="3600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en-US" sz="3600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en-US" sz="3600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en-US" sz="3600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en-US" sz="3600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en-US" sz="3600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3600" dirty="0" smtClean="0"/>
              <a:t> Generic address generation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en-US" sz="3600" dirty="0" smtClean="0"/>
          </a:p>
          <a:p>
            <a:pPr marL="274320" lvl="1" indent="-274320">
              <a:buClr>
                <a:schemeClr val="accent3"/>
              </a:buClr>
              <a:buSzPct val="95000"/>
              <a:buNone/>
            </a:pPr>
            <a:endParaRPr lang="en-US" sz="3600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3600" dirty="0" smtClean="0"/>
              <a:t>software scheduling + enhanced scalar loads +VLIW</a:t>
            </a:r>
          </a:p>
          <a:p>
            <a:pPr marL="274320" lvl="1" indent="-274320">
              <a:buClr>
                <a:schemeClr val="accent3"/>
              </a:buClr>
              <a:buSzPct val="95000"/>
              <a:buNone/>
            </a:pPr>
            <a:endParaRPr lang="en-US" sz="3600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3600" dirty="0" smtClean="0"/>
              <a:t>multiple access patterns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en-US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en-US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Multiple SRAM</a:t>
            </a:r>
          </a:p>
          <a:p>
            <a:r>
              <a:rPr lang="en-US" dirty="0" smtClean="0"/>
              <a:t>Distributed address generation</a:t>
            </a:r>
          </a:p>
          <a:p>
            <a:r>
              <a:rPr lang="en-US" dirty="0" smtClean="0"/>
              <a:t>loop acceleration</a:t>
            </a:r>
          </a:p>
          <a:p>
            <a:r>
              <a:rPr lang="en-US" dirty="0" smtClean="0"/>
              <a:t>Register Renaming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ASIC: Power, Energy efficiency</a:t>
            </a:r>
          </a:p>
          <a:p>
            <a:pPr lvl="2"/>
            <a:r>
              <a:rPr lang="en-US" dirty="0" smtClean="0"/>
              <a:t>Less costly</a:t>
            </a:r>
          </a:p>
          <a:p>
            <a:pPr lvl="1"/>
            <a:r>
              <a:rPr lang="en-US" dirty="0" smtClean="0"/>
              <a:t>CPU: Generality</a:t>
            </a:r>
          </a:p>
          <a:p>
            <a:pPr lvl="2"/>
            <a:r>
              <a:rPr lang="en-US" dirty="0" smtClean="0"/>
              <a:t>159 x better Energy*delay over Intel </a:t>
            </a:r>
            <a:r>
              <a:rPr lang="en-US" dirty="0" err="1" smtClean="0"/>
              <a:t>Xscale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1.75x performance over Pentium 4</a:t>
            </a:r>
          </a:p>
          <a:p>
            <a:r>
              <a:rPr lang="en-US" dirty="0" smtClean="0"/>
              <a:t>Applications</a:t>
            </a:r>
          </a:p>
          <a:p>
            <a:pPr lvl="1"/>
            <a:r>
              <a:rPr lang="en-US" dirty="0" smtClean="0"/>
              <a:t>speech recognition, vision, cryptography</a:t>
            </a:r>
          </a:p>
          <a:p>
            <a:pPr lvl="1"/>
            <a:r>
              <a:rPr lang="en-US" dirty="0" smtClean="0"/>
              <a:t>Real-time</a:t>
            </a:r>
          </a:p>
          <a:p>
            <a:pPr lvl="1"/>
            <a:r>
              <a:rPr lang="en-US" dirty="0" smtClean="0"/>
              <a:t>Within embedded energy budget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VLIW Processor Architecture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667000" y="1981200"/>
            <a:ext cx="1524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Address Generator</a:t>
            </a:r>
          </a:p>
          <a:p>
            <a:pPr algn="ctr"/>
            <a:r>
              <a:rPr lang="en-US" dirty="0" smtClean="0"/>
              <a:t> x 2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800600" y="1981200"/>
            <a:ext cx="1524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Address Generator</a:t>
            </a:r>
          </a:p>
          <a:p>
            <a:pPr algn="ctr"/>
            <a:r>
              <a:rPr lang="en-US" dirty="0" smtClean="0"/>
              <a:t> x 2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58000" y="1981200"/>
            <a:ext cx="1524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Address Generator</a:t>
            </a:r>
          </a:p>
          <a:p>
            <a:pPr algn="ctr"/>
            <a:r>
              <a:rPr lang="en-US" dirty="0" smtClean="0"/>
              <a:t> x 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971800" y="3048000"/>
            <a:ext cx="1143000" cy="1143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SRAM 0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029200" y="3048000"/>
            <a:ext cx="1143000" cy="1143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SRAM 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086600" y="3048000"/>
            <a:ext cx="1143000" cy="1143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SRAM 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324600" y="3352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14600" y="4419600"/>
            <a:ext cx="6096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Interconnect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29200" y="5181600"/>
            <a:ext cx="1295400" cy="13716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Function Units</a:t>
            </a:r>
          </a:p>
          <a:p>
            <a:pPr algn="ctr"/>
            <a:r>
              <a:rPr lang="en-US" dirty="0"/>
              <a:t>x</a:t>
            </a:r>
            <a:r>
              <a:rPr lang="en-US" dirty="0" smtClean="0"/>
              <a:t> 8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371600" y="2590800"/>
            <a:ext cx="1066800" cy="11430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Loop </a:t>
            </a:r>
          </a:p>
          <a:p>
            <a:pPr algn="ctr"/>
            <a:r>
              <a:rPr lang="en-US" dirty="0" smtClean="0"/>
              <a:t>Unit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838200" y="4572000"/>
            <a:ext cx="1524000" cy="1676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 Code</a:t>
            </a:r>
          </a:p>
          <a:p>
            <a:pPr algn="ctr"/>
            <a:r>
              <a:rPr lang="en-US" dirty="0" smtClean="0"/>
              <a:t>Memory/</a:t>
            </a:r>
          </a:p>
          <a:p>
            <a:pPr algn="ctr"/>
            <a:r>
              <a:rPr lang="en-US" dirty="0" smtClean="0"/>
              <a:t>I-Cache</a:t>
            </a:r>
          </a:p>
          <a:p>
            <a:pPr algn="ctr"/>
            <a:r>
              <a:rPr lang="en-US" dirty="0" smtClean="0"/>
              <a:t>Decode Stage</a:t>
            </a:r>
            <a:endParaRPr lang="en-US" dirty="0"/>
          </a:p>
        </p:txBody>
      </p:sp>
      <p:cxnSp>
        <p:nvCxnSpPr>
          <p:cNvPr id="27" name="Shape 26"/>
          <p:cNvCxnSpPr>
            <a:stCxn id="13" idx="0"/>
          </p:cNvCxnSpPr>
          <p:nvPr/>
        </p:nvCxnSpPr>
        <p:spPr>
          <a:xfrm rot="5400000" flipH="1" flipV="1">
            <a:off x="2133600" y="2057400"/>
            <a:ext cx="304800" cy="762000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57200" y="31242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33400" y="3124200"/>
            <a:ext cx="0" cy="21336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33400" y="5257800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5562600" y="28194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7620000" y="28194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3581400" y="4191000"/>
            <a:ext cx="0" cy="228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5638800" y="4191000"/>
            <a:ext cx="0" cy="228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7696200" y="4191000"/>
            <a:ext cx="0" cy="228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638800" y="4953000"/>
            <a:ext cx="0" cy="228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 flipV="1">
            <a:off x="2057400" y="3810000"/>
            <a:ext cx="304800" cy="144780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2362200" y="2895600"/>
            <a:ext cx="381000" cy="228600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2362200" y="5257800"/>
            <a:ext cx="2590800" cy="60960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2362200" y="5029200"/>
            <a:ext cx="304800" cy="15240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438400" y="54864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</a:t>
            </a:r>
            <a:r>
              <a:rPr lang="en-US" dirty="0" smtClean="0"/>
              <a:t>icro code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457200" y="2743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PC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3429000" y="2819400"/>
            <a:ext cx="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 animBg="1"/>
      <p:bldP spid="12" grpId="0" animBg="1"/>
      <p:bldP spid="13" grpId="0" animBg="1"/>
      <p:bldP spid="14" grpId="0" animBg="1"/>
      <p:bldP spid="69" grpId="0"/>
      <p:bldP spid="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with load/store 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4724400" cy="4038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Limited # load/store ports </a:t>
            </a: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limits performance+data availability</a:t>
            </a:r>
          </a:p>
          <a:p>
            <a:r>
              <a:rPr lang="en-US" dirty="0" smtClean="0"/>
              <a:t>Need large # SRAM ports</a:t>
            </a: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efficiently feed data to function units</a:t>
            </a:r>
          </a:p>
          <a:p>
            <a:r>
              <a:rPr lang="en-US" dirty="0" smtClean="0"/>
              <a:t>BUT</a:t>
            </a: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degrades access time</a:t>
            </a: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power consumption</a:t>
            </a:r>
          </a:p>
          <a:p>
            <a:r>
              <a:rPr lang="en-US" dirty="0" smtClean="0"/>
              <a:t>Solution </a:t>
            </a:r>
          </a:p>
          <a:p>
            <a:pPr lvl="1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Banking</a:t>
            </a: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multiple small software managed scratch SRAMs </a:t>
            </a: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Power down unused SRAMs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3" descr="tradeoff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48400" y="4038600"/>
            <a:ext cx="1771650" cy="1733550"/>
          </a:xfrm>
          <a:prstGeom prst="rect">
            <a:avLst/>
          </a:prstGeom>
        </p:spPr>
      </p:pic>
      <p:pic>
        <p:nvPicPr>
          <p:cNvPr id="23" name="Picture 22" descr="por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62600" y="1752601"/>
            <a:ext cx="3081789" cy="19812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5334000" cy="6096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1. VLIW instruction bundle </a:t>
            </a:r>
          </a:p>
          <a:p>
            <a:r>
              <a:rPr lang="en-US" dirty="0" smtClean="0"/>
              <a:t>2. Load/store decoded</a:t>
            </a:r>
          </a:p>
          <a:p>
            <a:r>
              <a:rPr lang="en-US" dirty="0" smtClean="0"/>
              <a:t>3.  issued to address generators </a:t>
            </a:r>
          </a:p>
          <a:p>
            <a:r>
              <a:rPr lang="en-US" dirty="0" smtClean="0"/>
              <a:t>VLIW execution unit - </a:t>
            </a:r>
            <a:r>
              <a:rPr lang="en-US" i="1" dirty="0" smtClean="0"/>
              <a:t>loop unit</a:t>
            </a:r>
          </a:p>
          <a:p>
            <a:r>
              <a:rPr lang="en-US" dirty="0" smtClean="0"/>
              <a:t>4. Compiler configures loop unit before entering loop intensive code </a:t>
            </a:r>
          </a:p>
          <a:p>
            <a:r>
              <a:rPr lang="en-US" dirty="0" smtClean="0"/>
              <a:t>5. Loop unit works autonomously. </a:t>
            </a:r>
          </a:p>
          <a:p>
            <a:r>
              <a:rPr lang="en-US" dirty="0" smtClean="0"/>
              <a:t>6. PC passes 1st instruction of loop body =&gt; loop count ++</a:t>
            </a:r>
          </a:p>
          <a:p>
            <a:pPr lvl="1"/>
            <a:r>
              <a:rPr lang="en-US" dirty="0" smtClean="0"/>
              <a:t>values used by AGs</a:t>
            </a:r>
          </a:p>
          <a:p>
            <a:endParaRPr lang="en-US" dirty="0" smtClean="0"/>
          </a:p>
        </p:txBody>
      </p:sp>
      <p:pic>
        <p:nvPicPr>
          <p:cNvPr id="4" name="Picture 3" descr="processorarchitec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7400" y="1524000"/>
            <a:ext cx="3276600" cy="36576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 Needed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905000"/>
            <a:ext cx="792480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context instruction</a:t>
            </a:r>
          </a:p>
          <a:p>
            <a:r>
              <a:rPr lang="en-US" dirty="0" smtClean="0"/>
              <a:t>~transfers loop parameters/data access patterns =&gt; context registers </a:t>
            </a:r>
          </a:p>
          <a:p>
            <a:r>
              <a:rPr lang="en-US" dirty="0" smtClean="0"/>
              <a:t>( in loop unit/address generators)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200400"/>
            <a:ext cx="7924800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load. context and store. context instructions</a:t>
            </a:r>
          </a:p>
          <a:p>
            <a:r>
              <a:rPr lang="en-US" dirty="0" smtClean="0"/>
              <a:t>~enhanced versions of load/store instructions</a:t>
            </a:r>
            <a:r>
              <a:rPr lang="en-US" i="1" dirty="0" smtClean="0"/>
              <a:t> </a:t>
            </a:r>
          </a:p>
          <a:p>
            <a:r>
              <a:rPr lang="en-US" dirty="0" smtClean="0"/>
              <a:t>~Two fields named </a:t>
            </a:r>
            <a:r>
              <a:rPr lang="en-US" i="1" dirty="0" smtClean="0"/>
              <a:t>context index </a:t>
            </a:r>
            <a:r>
              <a:rPr lang="en-US" dirty="0" smtClean="0"/>
              <a:t>and</a:t>
            </a:r>
            <a:r>
              <a:rPr lang="en-US" i="1" dirty="0" smtClean="0"/>
              <a:t> modulo period</a:t>
            </a:r>
            <a:r>
              <a:rPr lang="en-US" dirty="0" smtClean="0"/>
              <a:t> =&gt; immediate constant</a:t>
            </a:r>
            <a:r>
              <a:rPr lang="en-US" i="1" dirty="0" smtClean="0"/>
              <a:t> </a:t>
            </a:r>
            <a:r>
              <a:rPr lang="en-US" dirty="0" smtClean="0"/>
              <a:t>field</a:t>
            </a:r>
          </a:p>
          <a:p>
            <a:r>
              <a:rPr lang="en-US" i="1" dirty="0" smtClean="0"/>
              <a:t>~Context. index :</a:t>
            </a:r>
            <a:r>
              <a:rPr lang="en-US" dirty="0" smtClean="0"/>
              <a:t>controls address calculation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5029200"/>
            <a:ext cx="792480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push loop instruction</a:t>
            </a:r>
          </a:p>
          <a:p>
            <a:r>
              <a:rPr lang="en-US" dirty="0" smtClean="0"/>
              <a:t>~used by compiler to inform hardware</a:t>
            </a:r>
            <a:r>
              <a:rPr lang="en-US" i="1" dirty="0" smtClean="0"/>
              <a:t> </a:t>
            </a:r>
            <a:r>
              <a:rPr lang="en-US" dirty="0" smtClean="0"/>
              <a:t>=&gt; nested inner loop is entered.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Modulo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53340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The loop unit offers hw support for modulo scheduling</a:t>
            </a:r>
          </a:p>
          <a:p>
            <a:r>
              <a:rPr lang="en-US" dirty="0" smtClean="0"/>
              <a:t>software pipelining</a:t>
            </a:r>
          </a:p>
          <a:p>
            <a:r>
              <a:rPr lang="en-US" dirty="0" smtClean="0"/>
              <a:t>high loop performance</a:t>
            </a:r>
            <a:endParaRPr lang="en-US" i="1" dirty="0" smtClean="0"/>
          </a:p>
          <a:p>
            <a:r>
              <a:rPr lang="en-US" i="1" dirty="0" smtClean="0"/>
              <a:t> </a:t>
            </a:r>
            <a:r>
              <a:rPr lang="en-US" dirty="0" smtClean="0"/>
              <a:t>execution of new instance of loop body every </a:t>
            </a:r>
            <a:r>
              <a:rPr lang="en-US" i="1" dirty="0" smtClean="0"/>
              <a:t>II </a:t>
            </a:r>
            <a:r>
              <a:rPr lang="en-US" dirty="0" smtClean="0"/>
              <a:t>cycles</a:t>
            </a:r>
            <a:endParaRPr lang="en-US" i="1" dirty="0" smtClean="0"/>
          </a:p>
          <a:p>
            <a:r>
              <a:rPr lang="en-US" dirty="0" smtClean="0"/>
              <a:t>Non- modulo scheduled loop converted to modulo scheduled loop with </a:t>
            </a:r>
            <a:r>
              <a:rPr lang="en-US" i="1" dirty="0" smtClean="0"/>
              <a:t>II=N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Oval Callout 4"/>
          <p:cNvSpPr/>
          <p:nvPr/>
        </p:nvSpPr>
        <p:spPr>
          <a:xfrm>
            <a:off x="7467600" y="838200"/>
            <a:ext cx="1676400" cy="1295400"/>
          </a:xfrm>
          <a:prstGeom prst="wedgeEllipse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 cycles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15000" y="2362200"/>
            <a:ext cx="2286000" cy="259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LOOP BODY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953000" y="3962400"/>
            <a:ext cx="1828800" cy="838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II &lt; N.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Modulo Scheduling 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86039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Original loop body =&gt; modulo scheduled 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i="1" dirty="0" smtClean="0"/>
          </a:p>
        </p:txBody>
      </p:sp>
      <p:sp>
        <p:nvSpPr>
          <p:cNvPr id="4" name="Oval 3"/>
          <p:cNvSpPr/>
          <p:nvPr/>
        </p:nvSpPr>
        <p:spPr>
          <a:xfrm>
            <a:off x="1676400" y="2438400"/>
            <a:ext cx="6096000" cy="14478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Replicating instructions </a:t>
            </a:r>
          </a:p>
          <a:p>
            <a:pPr algn="ctr"/>
            <a:r>
              <a:rPr lang="en-US" dirty="0" smtClean="0"/>
              <a:t>~instruction scheduled in cycle </a:t>
            </a:r>
            <a:r>
              <a:rPr lang="en-US" i="1" dirty="0" smtClean="0"/>
              <a:t>n is replicated to appears in all cycles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743200"/>
            <a:ext cx="8839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~ pasting new copy of the loop body at intervals  </a:t>
            </a:r>
          </a:p>
          <a:p>
            <a:r>
              <a:rPr lang="en-US" sz="2800" dirty="0" smtClean="0"/>
              <a:t>   of II cycles </a:t>
            </a:r>
            <a:r>
              <a:rPr lang="en-US" sz="2800" i="1" dirty="0" smtClean="0"/>
              <a:t>over </a:t>
            </a:r>
            <a:r>
              <a:rPr lang="en-US" sz="2800" dirty="0" smtClean="0"/>
              <a:t>original loop body</a:t>
            </a:r>
            <a:br>
              <a:rPr lang="en-US" sz="2800" dirty="0" smtClean="0"/>
            </a:br>
            <a:r>
              <a:rPr lang="en-US" sz="2800" dirty="0" smtClean="0"/>
              <a:t> ~wrapping around all instructions that appear   </a:t>
            </a:r>
          </a:p>
          <a:p>
            <a:r>
              <a:rPr lang="en-US" sz="2800" dirty="0" smtClean="0"/>
              <a:t>   after cycle </a:t>
            </a:r>
            <a:r>
              <a:rPr lang="en-US" sz="2800" i="1" dirty="0" smtClean="0"/>
              <a:t>N.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4800601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~ Instruction scheduled for cycle </a:t>
            </a:r>
            <a:r>
              <a:rPr lang="en-US" sz="2800" i="1" dirty="0" smtClean="0"/>
              <a:t>n</a:t>
            </a:r>
          </a:p>
          <a:p>
            <a:r>
              <a:rPr lang="en-US" sz="2800" i="1" dirty="0" smtClean="0"/>
              <a:t>~ then </a:t>
            </a:r>
            <a:r>
              <a:rPr lang="en-US" sz="2800" dirty="0" smtClean="0"/>
              <a:t>n=II =&gt;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2971800" y="5257800"/>
            <a:ext cx="3581400" cy="685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/>
              <a:t>modulo period</a:t>
            </a:r>
            <a:endParaRPr lang="en-US" b="1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78281-1C59-48F7-9F25-55219608F9CE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/>
      <p:bldP spid="6" grpId="0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1394</TotalTime>
  <Words>1573</Words>
  <Application>Microsoft Office PowerPoint</Application>
  <PresentationFormat>On-screen Show (4:3)</PresentationFormat>
  <Paragraphs>525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Flow</vt:lpstr>
      <vt:lpstr>Custom Design</vt:lpstr>
      <vt:lpstr>A Loop Accelerator for Low Power Embedded VLIW Processors</vt:lpstr>
      <vt:lpstr>“Super” DSP</vt:lpstr>
      <vt:lpstr>Author’s solution: Sneak peek</vt:lpstr>
      <vt:lpstr>VLIW Processor Architecture</vt:lpstr>
      <vt:lpstr>Issues with load/store ports</vt:lpstr>
      <vt:lpstr>Working</vt:lpstr>
      <vt:lpstr>Instructions Needed</vt:lpstr>
      <vt:lpstr>Modulo Scheduling</vt:lpstr>
      <vt:lpstr>Modulo Scheduling cont</vt:lpstr>
      <vt:lpstr>Modulo Scheduling</vt:lpstr>
      <vt:lpstr>                 Loop Unit</vt:lpstr>
      <vt:lpstr>  Loop Unit- Prior to starting a loop intensive section of code</vt:lpstr>
      <vt:lpstr>Slide 13</vt:lpstr>
      <vt:lpstr> Loop Unit- When the end count of the loop is reached</vt:lpstr>
      <vt:lpstr>Stream address generator</vt:lpstr>
      <vt:lpstr>Stream address generator(2)</vt:lpstr>
      <vt:lpstr>Stream address generator(3)</vt:lpstr>
      <vt:lpstr>Address Generation Steps</vt:lpstr>
      <vt:lpstr>Slide 19</vt:lpstr>
      <vt:lpstr>Special cases</vt:lpstr>
      <vt:lpstr>Modulo Scheduling: Catch</vt:lpstr>
      <vt:lpstr>Modulo Scheduling: Solution</vt:lpstr>
      <vt:lpstr>Evaluation</vt:lpstr>
      <vt:lpstr>Evaluation (2)</vt:lpstr>
      <vt:lpstr>Evaluation (3)</vt:lpstr>
      <vt:lpstr>Results</vt:lpstr>
      <vt:lpstr>Results(2)</vt:lpstr>
      <vt:lpstr>Results(3)</vt:lpstr>
      <vt:lpstr>Results (4)</vt:lpstr>
      <vt:lpstr>Related study</vt:lpstr>
      <vt:lpstr>Conclusion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Loop Accelerator for Low Power Embedded VLIW Processors</dc:title>
  <dc:creator>deepika_r</dc:creator>
  <cp:lastModifiedBy>deepika_r</cp:lastModifiedBy>
  <cp:revision>170</cp:revision>
  <dcterms:created xsi:type="dcterms:W3CDTF">2011-11-16T03:43:08Z</dcterms:created>
  <dcterms:modified xsi:type="dcterms:W3CDTF">2011-11-30T23:40:10Z</dcterms:modified>
</cp:coreProperties>
</file>